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59" r:id="rId2"/>
  </p:sldMasterIdLst>
  <p:notesMasterIdLst>
    <p:notesMasterId r:id="rId60"/>
  </p:notesMasterIdLst>
  <p:handoutMasterIdLst>
    <p:handoutMasterId r:id="rId61"/>
  </p:handoutMasterIdLst>
  <p:sldIdLst>
    <p:sldId id="273" r:id="rId3"/>
    <p:sldId id="382" r:id="rId4"/>
    <p:sldId id="478" r:id="rId5"/>
    <p:sldId id="383" r:id="rId6"/>
    <p:sldId id="401" r:id="rId7"/>
    <p:sldId id="402" r:id="rId8"/>
    <p:sldId id="470" r:id="rId9"/>
    <p:sldId id="403" r:id="rId10"/>
    <p:sldId id="404" r:id="rId11"/>
    <p:sldId id="479" r:id="rId12"/>
    <p:sldId id="464" r:id="rId13"/>
    <p:sldId id="465" r:id="rId14"/>
    <p:sldId id="466" r:id="rId15"/>
    <p:sldId id="467" r:id="rId16"/>
    <p:sldId id="499" r:id="rId17"/>
    <p:sldId id="492" r:id="rId18"/>
    <p:sldId id="493" r:id="rId19"/>
    <p:sldId id="494" r:id="rId20"/>
    <p:sldId id="471" r:id="rId21"/>
    <p:sldId id="469" r:id="rId22"/>
    <p:sldId id="407" r:id="rId23"/>
    <p:sldId id="473" r:id="rId24"/>
    <p:sldId id="474" r:id="rId25"/>
    <p:sldId id="458" r:id="rId26"/>
    <p:sldId id="487" r:id="rId27"/>
    <p:sldId id="488" r:id="rId28"/>
    <p:sldId id="489" r:id="rId29"/>
    <p:sldId id="490" r:id="rId30"/>
    <p:sldId id="459" r:id="rId31"/>
    <p:sldId id="475" r:id="rId32"/>
    <p:sldId id="476" r:id="rId33"/>
    <p:sldId id="461" r:id="rId34"/>
    <p:sldId id="411" r:id="rId35"/>
    <p:sldId id="477" r:id="rId36"/>
    <p:sldId id="481" r:id="rId37"/>
    <p:sldId id="480" r:id="rId38"/>
    <p:sldId id="483" r:id="rId39"/>
    <p:sldId id="421" r:id="rId40"/>
    <p:sldId id="484" r:id="rId41"/>
    <p:sldId id="428" r:id="rId42"/>
    <p:sldId id="429" r:id="rId43"/>
    <p:sldId id="448" r:id="rId44"/>
    <p:sldId id="495" r:id="rId45"/>
    <p:sldId id="501" r:id="rId46"/>
    <p:sldId id="431" r:id="rId47"/>
    <p:sldId id="432" r:id="rId48"/>
    <p:sldId id="433" r:id="rId49"/>
    <p:sldId id="434" r:id="rId50"/>
    <p:sldId id="498" r:id="rId51"/>
    <p:sldId id="449" r:id="rId52"/>
    <p:sldId id="436" r:id="rId53"/>
    <p:sldId id="437" r:id="rId54"/>
    <p:sldId id="503" r:id="rId55"/>
    <p:sldId id="439" r:id="rId56"/>
    <p:sldId id="496" r:id="rId57"/>
    <p:sldId id="497" r:id="rId58"/>
    <p:sldId id="485" r:id="rId59"/>
  </p:sldIdLst>
  <p:sldSz cx="9144000" cy="6858000" type="screen4x3"/>
  <p:notesSz cx="6797675" cy="9926638"/>
  <p:defaultTextStyle>
    <a:defPPr>
      <a:defRPr lang="zh-TW"/>
    </a:defPPr>
    <a:lvl1pPr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1pPr>
    <a:lvl2pPr marL="4572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2pPr>
    <a:lvl3pPr marL="9144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3pPr>
    <a:lvl4pPr marL="13716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4pPr>
    <a:lvl5pPr marL="1828800" algn="l" rtl="0" fontAlgn="base">
      <a:spcBef>
        <a:spcPct val="0"/>
      </a:spcBef>
      <a:spcAft>
        <a:spcPct val="0"/>
      </a:spcAft>
      <a:buFont typeface="Arial" charset="0"/>
      <a:defRPr kern="1200">
        <a:solidFill>
          <a:schemeClr val="tx1"/>
        </a:solidFill>
        <a:latin typeface="Calibri" pitchFamily="34" charset="0"/>
        <a:ea typeface="新細明體" pitchFamily="18" charset="-120"/>
        <a:cs typeface="+mn-cs"/>
      </a:defRPr>
    </a:lvl5pPr>
    <a:lvl6pPr marL="2286000" algn="l" defTabSz="914400" rtl="0" eaLnBrk="1" latinLnBrk="0" hangingPunct="1">
      <a:defRPr kern="1200">
        <a:solidFill>
          <a:schemeClr val="tx1"/>
        </a:solidFill>
        <a:latin typeface="Calibri" pitchFamily="34" charset="0"/>
        <a:ea typeface="新細明體" pitchFamily="18" charset="-120"/>
        <a:cs typeface="+mn-cs"/>
      </a:defRPr>
    </a:lvl6pPr>
    <a:lvl7pPr marL="2743200" algn="l" defTabSz="914400" rtl="0" eaLnBrk="1" latinLnBrk="0" hangingPunct="1">
      <a:defRPr kern="1200">
        <a:solidFill>
          <a:schemeClr val="tx1"/>
        </a:solidFill>
        <a:latin typeface="Calibri" pitchFamily="34" charset="0"/>
        <a:ea typeface="新細明體" pitchFamily="18" charset="-120"/>
        <a:cs typeface="+mn-cs"/>
      </a:defRPr>
    </a:lvl7pPr>
    <a:lvl8pPr marL="3200400" algn="l" defTabSz="914400" rtl="0" eaLnBrk="1" latinLnBrk="0" hangingPunct="1">
      <a:defRPr kern="1200">
        <a:solidFill>
          <a:schemeClr val="tx1"/>
        </a:solidFill>
        <a:latin typeface="Calibri" pitchFamily="34" charset="0"/>
        <a:ea typeface="新細明體" pitchFamily="18" charset="-120"/>
        <a:cs typeface="+mn-cs"/>
      </a:defRPr>
    </a:lvl8pPr>
    <a:lvl9pPr marL="3657600" algn="l" defTabSz="914400" rtl="0" eaLnBrk="1" latinLnBrk="0" hangingPunct="1">
      <a:defRPr kern="1200">
        <a:solidFill>
          <a:schemeClr val="tx1"/>
        </a:solidFill>
        <a:latin typeface="Calibri" pitchFamily="34" charset="0"/>
        <a:ea typeface="新細明體"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4E9"/>
    <a:srgbClr val="FF6600"/>
    <a:srgbClr val="FFFFCC"/>
    <a:srgbClr val="0000FF"/>
    <a:srgbClr val="993300"/>
    <a:srgbClr val="CC6600"/>
    <a:srgbClr val="666633"/>
    <a:srgbClr val="669900"/>
    <a:srgbClr val="66FF66"/>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深色樣式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78" autoAdjust="0"/>
    <p:restoredTop sz="99853" autoAdjust="0"/>
  </p:normalViewPr>
  <p:slideViewPr>
    <p:cSldViewPr>
      <p:cViewPr varScale="1">
        <p:scale>
          <a:sx n="82" d="100"/>
          <a:sy n="82" d="100"/>
        </p:scale>
        <p:origin x="1363" y="72"/>
      </p:cViewPr>
      <p:guideLst>
        <p:guide orient="horz" pos="2160"/>
        <p:guide pos="2880"/>
      </p:guideLst>
    </p:cSldViewPr>
  </p:slideViewPr>
  <p:outlineViewPr>
    <p:cViewPr>
      <p:scale>
        <a:sx n="33" d="100"/>
        <a:sy n="33" d="100"/>
      </p:scale>
      <p:origin x="0" y="24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61" Type="http://schemas.openxmlformats.org/officeDocument/2006/relationships/handoutMaster" Target="handoutMasters/handout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2945659" cy="496332"/>
          </a:xfrm>
          <a:prstGeom prst="rect">
            <a:avLst/>
          </a:prstGeom>
          <a:noFill/>
          <a:ln w="9525">
            <a:noFill/>
            <a:miter lim="800000"/>
          </a:ln>
          <a:effectLst/>
        </p:spPr>
        <p:txBody>
          <a:bodyPr vert="horz" wrap="square" lIns="91440" tIns="45720" rIns="91440" bIns="45720" numCol="1" anchor="t" anchorCtr="0" compatLnSpc="1"/>
          <a:lstStyle>
            <a:lvl1pPr>
              <a:buFontTx/>
              <a:buNone/>
              <a:defRPr kumimoji="1" sz="1200">
                <a:latin typeface="Calibri" pitchFamily="34" charset="0"/>
                <a:ea typeface="新細明體" pitchFamily="18" charset="-120"/>
              </a:defRPr>
            </a:lvl1pPr>
          </a:lstStyle>
          <a:p>
            <a:pPr>
              <a:defRPr/>
            </a:pPr>
            <a:endParaRPr lang="en-US" altLang="zh-TW" dirty="0"/>
          </a:p>
        </p:txBody>
      </p:sp>
      <p:sp>
        <p:nvSpPr>
          <p:cNvPr id="20483" name="Rectangle 3"/>
          <p:cNvSpPr>
            <a:spLocks noGrp="1" noChangeArrowheads="1"/>
          </p:cNvSpPr>
          <p:nvPr>
            <p:ph type="dt" sz="quarter" idx="1"/>
          </p:nvPr>
        </p:nvSpPr>
        <p:spPr bwMode="auto">
          <a:xfrm>
            <a:off x="3850444" y="0"/>
            <a:ext cx="2945659" cy="496332"/>
          </a:xfrm>
          <a:prstGeom prst="rect">
            <a:avLst/>
          </a:prstGeom>
          <a:noFill/>
          <a:ln w="9525">
            <a:noFill/>
            <a:miter lim="800000"/>
          </a:ln>
          <a:effectLst/>
        </p:spPr>
        <p:txBody>
          <a:bodyPr vert="horz" wrap="square" lIns="91440" tIns="45720" rIns="91440" bIns="45720" numCol="1" anchor="t" anchorCtr="0" compatLnSpc="1"/>
          <a:lstStyle>
            <a:lvl1pPr algn="r">
              <a:buFontTx/>
              <a:buNone/>
              <a:defRPr kumimoji="1" sz="1200">
                <a:latin typeface="Calibri" pitchFamily="34" charset="0"/>
                <a:ea typeface="新細明體" pitchFamily="18" charset="-120"/>
              </a:defRPr>
            </a:lvl1pPr>
          </a:lstStyle>
          <a:p>
            <a:pPr>
              <a:defRPr/>
            </a:pPr>
            <a:fld id="{3FC49678-C8A5-4EB3-8434-6EC0C0D5345E}" type="datetimeFigureOut">
              <a:rPr lang="zh-TW" altLang="en-US"/>
              <a:pPr>
                <a:defRPr/>
              </a:pPr>
              <a:t>2026/5/27</a:t>
            </a:fld>
            <a:endParaRPr lang="zh-TW" altLang="en-US"/>
          </a:p>
        </p:txBody>
      </p:sp>
      <p:sp>
        <p:nvSpPr>
          <p:cNvPr id="20484" name="Rectangle 4"/>
          <p:cNvSpPr>
            <a:spLocks noGrp="1" noChangeArrowheads="1"/>
          </p:cNvSpPr>
          <p:nvPr>
            <p:ph type="ftr" sz="quarter" idx="2"/>
          </p:nvPr>
        </p:nvSpPr>
        <p:spPr bwMode="auto">
          <a:xfrm>
            <a:off x="1" y="9428584"/>
            <a:ext cx="2945659" cy="496332"/>
          </a:xfrm>
          <a:prstGeom prst="rect">
            <a:avLst/>
          </a:prstGeom>
          <a:noFill/>
          <a:ln w="9525">
            <a:noFill/>
            <a:miter lim="800000"/>
          </a:ln>
          <a:effectLst/>
        </p:spPr>
        <p:txBody>
          <a:bodyPr vert="horz" wrap="square" lIns="91440" tIns="45720" rIns="91440" bIns="45720" numCol="1" anchor="b" anchorCtr="0" compatLnSpc="1"/>
          <a:lstStyle>
            <a:lvl1pPr>
              <a:buFontTx/>
              <a:buNone/>
              <a:defRPr kumimoji="1" sz="1200">
                <a:latin typeface="Calibri" pitchFamily="34" charset="0"/>
                <a:ea typeface="新細明體" pitchFamily="18" charset="-120"/>
              </a:defRPr>
            </a:lvl1pPr>
          </a:lstStyle>
          <a:p>
            <a:pPr>
              <a:defRPr/>
            </a:pPr>
            <a:endParaRPr lang="en-US" altLang="zh-TW" dirty="0"/>
          </a:p>
        </p:txBody>
      </p:sp>
      <p:sp>
        <p:nvSpPr>
          <p:cNvPr id="20485" name="Rectangle 5"/>
          <p:cNvSpPr>
            <a:spLocks noGrp="1" noChangeArrowheads="1"/>
          </p:cNvSpPr>
          <p:nvPr>
            <p:ph type="sldNum" sz="quarter" idx="3"/>
          </p:nvPr>
        </p:nvSpPr>
        <p:spPr bwMode="auto">
          <a:xfrm>
            <a:off x="3850444" y="9428584"/>
            <a:ext cx="2945659" cy="496332"/>
          </a:xfrm>
          <a:prstGeom prst="rect">
            <a:avLst/>
          </a:prstGeom>
          <a:noFill/>
          <a:ln w="9525">
            <a:noFill/>
            <a:miter lim="800000"/>
          </a:ln>
          <a:effectLst/>
        </p:spPr>
        <p:txBody>
          <a:bodyPr vert="horz" wrap="square" lIns="91440" tIns="45720" rIns="91440" bIns="45720" numCol="1" anchor="b" anchorCtr="0" compatLnSpc="1">
            <a:prstTxWarp prst="textNoShape">
              <a:avLst/>
            </a:prstTxWarp>
          </a:bodyPr>
          <a:lstStyle>
            <a:lvl1pPr algn="r">
              <a:buFont typeface="Arial" pitchFamily="34" charset="0"/>
              <a:buNone/>
              <a:defRPr sz="1200"/>
            </a:lvl1pPr>
          </a:lstStyle>
          <a:p>
            <a:pPr>
              <a:defRPr/>
            </a:pPr>
            <a:fld id="{D1D391E3-7A8B-4104-BE68-2B59F5538773}" type="slidenum">
              <a:rPr lang="zh-TW" altLang="en-US"/>
              <a:pPr>
                <a:defRPr/>
              </a:pPr>
              <a:t>‹#›</a:t>
            </a:fld>
            <a:endParaRPr lang="en-US" altLang="zh-TW" dirty="0"/>
          </a:p>
        </p:txBody>
      </p:sp>
    </p:spTree>
    <p:extLst>
      <p:ext uri="{BB962C8B-B14F-4D97-AF65-F5344CB8AC3E}">
        <p14:creationId xmlns:p14="http://schemas.microsoft.com/office/powerpoint/2010/main" val="239057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332"/>
          </a:xfrm>
          <a:prstGeom prst="rect">
            <a:avLst/>
          </a:prstGeom>
        </p:spPr>
        <p:txBody>
          <a:bodyPr vert="horz" lIns="91440" tIns="45720" rIns="91440" bIns="45720" rtlCol="0"/>
          <a:lstStyle>
            <a:lvl1pPr algn="l">
              <a:buFontTx/>
              <a:buNone/>
              <a:defRPr kumimoji="1" sz="1200">
                <a:latin typeface="Arial" charset="0"/>
                <a:ea typeface="新細明體" pitchFamily="18" charset="-120"/>
              </a:defRPr>
            </a:lvl1pPr>
          </a:lstStyle>
          <a:p>
            <a:pPr>
              <a:defRPr/>
            </a:pPr>
            <a:endParaRPr lang="zh-TW" altLang="en-US"/>
          </a:p>
        </p:txBody>
      </p:sp>
      <p:sp>
        <p:nvSpPr>
          <p:cNvPr id="3" name="日期版面配置區 2"/>
          <p:cNvSpPr>
            <a:spLocks noGrp="1"/>
          </p:cNvSpPr>
          <p:nvPr>
            <p:ph type="dt" idx="1"/>
          </p:nvPr>
        </p:nvSpPr>
        <p:spPr>
          <a:xfrm>
            <a:off x="3850444" y="0"/>
            <a:ext cx="2945659" cy="496332"/>
          </a:xfrm>
          <a:prstGeom prst="rect">
            <a:avLst/>
          </a:prstGeom>
        </p:spPr>
        <p:txBody>
          <a:bodyPr vert="horz" lIns="91440" tIns="45720" rIns="91440" bIns="45720" rtlCol="0"/>
          <a:lstStyle>
            <a:lvl1pPr algn="r">
              <a:buFontTx/>
              <a:buNone/>
              <a:defRPr kumimoji="1" sz="1200">
                <a:latin typeface="Arial" charset="0"/>
                <a:ea typeface="新細明體" pitchFamily="18" charset="-120"/>
              </a:defRPr>
            </a:lvl1pPr>
          </a:lstStyle>
          <a:p>
            <a:pPr>
              <a:defRPr/>
            </a:pPr>
            <a:fld id="{8E8DD5F1-F655-4ED9-A144-1D22BECF5338}" type="datetimeFigureOut">
              <a:rPr lang="zh-TW" altLang="en-US"/>
              <a:pPr>
                <a:defRPr/>
              </a:pPr>
              <a:t>2026/5/27</a:t>
            </a:fld>
            <a:endParaRPr lang="zh-TW" altLang="en-US"/>
          </a:p>
        </p:txBody>
      </p:sp>
      <p:sp>
        <p:nvSpPr>
          <p:cNvPr id="4" name="投影片圖像版面配置區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79768" y="4715154"/>
            <a:ext cx="5438140" cy="4466987"/>
          </a:xfrm>
          <a:prstGeom prst="rect">
            <a:avLst/>
          </a:prstGeom>
        </p:spPr>
        <p:txBody>
          <a:bodyPr vert="horz" lIns="91440" tIns="45720" rIns="91440" bIns="45720"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1" y="9428584"/>
            <a:ext cx="2945659" cy="496332"/>
          </a:xfrm>
          <a:prstGeom prst="rect">
            <a:avLst/>
          </a:prstGeom>
        </p:spPr>
        <p:txBody>
          <a:bodyPr vert="horz" lIns="91440" tIns="45720" rIns="91440" bIns="45720" rtlCol="0" anchor="b"/>
          <a:lstStyle>
            <a:lvl1pPr algn="l">
              <a:buFontTx/>
              <a:buNone/>
              <a:defRPr kumimoji="1" sz="1200">
                <a:latin typeface="Arial" charset="0"/>
                <a:ea typeface="新細明體" pitchFamily="18" charset="-120"/>
              </a:defRPr>
            </a:lvl1pPr>
          </a:lstStyle>
          <a:p>
            <a:pPr>
              <a:defRPr/>
            </a:pPr>
            <a:endParaRPr lang="zh-TW" altLang="en-US"/>
          </a:p>
        </p:txBody>
      </p:sp>
      <p:sp>
        <p:nvSpPr>
          <p:cNvPr id="7" name="投影片編號版面配置區 6"/>
          <p:cNvSpPr>
            <a:spLocks noGrp="1"/>
          </p:cNvSpPr>
          <p:nvPr>
            <p:ph type="sldNum" sz="quarter" idx="5"/>
          </p:nvPr>
        </p:nvSpPr>
        <p:spPr>
          <a:xfrm>
            <a:off x="3850444" y="9428584"/>
            <a:ext cx="2945659" cy="496332"/>
          </a:xfrm>
          <a:prstGeom prst="rect">
            <a:avLst/>
          </a:prstGeom>
        </p:spPr>
        <p:txBody>
          <a:bodyPr vert="horz" wrap="square" lIns="91440" tIns="45720" rIns="91440" bIns="45720" numCol="1" anchor="b" anchorCtr="0" compatLnSpc="1">
            <a:prstTxWarp prst="textNoShape">
              <a:avLst/>
            </a:prstTxWarp>
          </a:bodyPr>
          <a:lstStyle>
            <a:lvl1pPr algn="r">
              <a:buFont typeface="Arial" pitchFamily="34" charset="0"/>
              <a:buNone/>
              <a:defRPr sz="1200">
                <a:latin typeface="Arial" pitchFamily="34" charset="0"/>
              </a:defRPr>
            </a:lvl1pPr>
          </a:lstStyle>
          <a:p>
            <a:pPr>
              <a:defRPr/>
            </a:pPr>
            <a:fld id="{6833687E-8055-4D19-A1BB-8693B2AA1DF0}" type="slidenum">
              <a:rPr lang="zh-TW" altLang="en-US"/>
              <a:pPr>
                <a:defRPr/>
              </a:pPr>
              <a:t>‹#›</a:t>
            </a:fld>
            <a:endParaRPr lang="zh-TW" altLang="en-US"/>
          </a:p>
        </p:txBody>
      </p:sp>
    </p:spTree>
    <p:extLst>
      <p:ext uri="{BB962C8B-B14F-4D97-AF65-F5344CB8AC3E}">
        <p14:creationId xmlns:p14="http://schemas.microsoft.com/office/powerpoint/2010/main" val="33563409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noProof="1"/>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FDFA3DF-AFD2-4E0E-BFEF-E6CF2C73B8CB}" type="datetimeFigureOut">
              <a:rPr lang="zh-TW" altLang="en-US"/>
              <a:pPr>
                <a:defRPr/>
              </a:pPr>
              <a:t>2026/5/27</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D32F27C5-0D6C-4982-8FBD-3AA3384B592A}" type="slidenum">
              <a:rPr lang="zh-TW" altLang="en-US"/>
              <a:pPr>
                <a:defRPr/>
              </a:pPr>
              <a:t>‹#›</a:t>
            </a:fld>
            <a:endParaRPr lang="zh-TW" altLang="en-US"/>
          </a:p>
        </p:txBody>
      </p:sp>
    </p:spTree>
    <p:extLst>
      <p:ext uri="{BB962C8B-B14F-4D97-AF65-F5344CB8AC3E}">
        <p14:creationId xmlns:p14="http://schemas.microsoft.com/office/powerpoint/2010/main" val="83070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493713" y="908050"/>
            <a:ext cx="8156575" cy="882650"/>
          </a:xfrm>
        </p:spPr>
        <p:txBody>
          <a:bodyPr/>
          <a:lstStyle/>
          <a:p>
            <a:r>
              <a:rPr lang="zh-TW" altLang="en-US" noProof="1"/>
              <a:t>按一下以編輯母片標題樣式</a:t>
            </a:r>
          </a:p>
        </p:txBody>
      </p:sp>
      <p:sp>
        <p:nvSpPr>
          <p:cNvPr id="3" name="內容版面配置區 2"/>
          <p:cNvSpPr>
            <a:spLocks noGrp="1"/>
          </p:cNvSpPr>
          <p:nvPr>
            <p:ph idx="1"/>
          </p:nvPr>
        </p:nvSpPr>
        <p:spPr>
          <a:xfrm>
            <a:off x="457200" y="1844675"/>
            <a:ext cx="8229600" cy="4525963"/>
          </a:xfrm>
        </p:spPr>
        <p:txBody>
          <a:bodyPr/>
          <a:lstStyle/>
          <a:p>
            <a:pPr lvl="0"/>
            <a:r>
              <a:rPr lang="zh-TW" altLang="en-US" noProof="1"/>
              <a:t>按一下以編輯母片文字樣式</a:t>
            </a:r>
          </a:p>
          <a:p>
            <a:pPr lvl="1"/>
            <a:r>
              <a:rPr lang="zh-TW" altLang="en-US" noProof="1"/>
              <a:t>第二層</a:t>
            </a:r>
          </a:p>
          <a:p>
            <a:pPr lvl="2"/>
            <a:r>
              <a:rPr lang="zh-TW" altLang="en-US" noProof="1"/>
              <a:t>第三層</a:t>
            </a:r>
          </a:p>
          <a:p>
            <a:pPr lvl="3"/>
            <a:r>
              <a:rPr lang="zh-TW" altLang="en-US" noProof="1"/>
              <a:t>第四層</a:t>
            </a:r>
          </a:p>
          <a:p>
            <a:pPr lvl="4"/>
            <a:r>
              <a:rPr lang="zh-TW" altLang="en-US" noProof="1"/>
              <a:t>第五層</a:t>
            </a:r>
          </a:p>
        </p:txBody>
      </p:sp>
      <p:sp>
        <p:nvSpPr>
          <p:cNvPr id="4" name="日期版面配置區 3"/>
          <p:cNvSpPr>
            <a:spLocks noGrp="1"/>
          </p:cNvSpPr>
          <p:nvPr>
            <p:ph type="dt" sz="half" idx="10"/>
          </p:nvPr>
        </p:nvSpPr>
        <p:spPr/>
        <p:txBody>
          <a:bodyPr/>
          <a:lstStyle>
            <a:lvl1pPr>
              <a:defRPr/>
            </a:lvl1pPr>
          </a:lstStyle>
          <a:p>
            <a:pPr>
              <a:defRPr/>
            </a:pPr>
            <a:fld id="{9665F29C-7508-4209-97D0-8F4C7DB58E00}" type="datetimeFigureOut">
              <a:rPr lang="zh-TW" altLang="en-US"/>
              <a:pPr>
                <a:defRPr/>
              </a:pPr>
              <a:t>2026/5/27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A7458A91-7DA2-4A8D-BA8B-23DABF824630}" type="slidenum">
              <a:rPr lang="zh-TW" altLang="en-US"/>
              <a:pPr>
                <a:defRPr/>
              </a:pPr>
              <a:t>‹#›</a:t>
            </a:fld>
            <a:endParaRPr lang="zh-TW" altLang="en-US"/>
          </a:p>
        </p:txBody>
      </p:sp>
    </p:spTree>
    <p:extLst>
      <p:ext uri="{BB962C8B-B14F-4D97-AF65-F5344CB8AC3E}">
        <p14:creationId xmlns:p14="http://schemas.microsoft.com/office/powerpoint/2010/main" val="3703366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400E2185-B99E-44CA-90F9-D67A4130A27A}" type="datetimeFigureOut">
              <a:rPr lang="zh-TW" altLang="en-US"/>
              <a:pPr>
                <a:defRPr/>
              </a:pPr>
              <a:t>2026/5/27</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3CC7EB13-FA9D-4723-844B-61593BA44E5B}" type="slidenum">
              <a:rPr lang="zh-TW" altLang="en-US"/>
              <a:pPr>
                <a:defRPr/>
              </a:pPr>
              <a:t>‹#›</a:t>
            </a:fld>
            <a:endParaRPr lang="zh-TW" altLang="en-US"/>
          </a:p>
        </p:txBody>
      </p:sp>
    </p:spTree>
    <p:extLst>
      <p:ext uri="{BB962C8B-B14F-4D97-AF65-F5344CB8AC3E}">
        <p14:creationId xmlns:p14="http://schemas.microsoft.com/office/powerpoint/2010/main" val="385313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noProof="1"/>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B875A3F8-D234-46A9-A6DA-532520CC2170}" type="datetimeFigureOut">
              <a:rPr lang="zh-TW" altLang="en-US"/>
              <a:pPr>
                <a:defRPr/>
              </a:pPr>
              <a:t>2026/5/27</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83EA7CB0-15DE-42D9-87ED-CA7E46DB01FA}" type="slidenum">
              <a:rPr lang="zh-TW" altLang="en-US"/>
              <a:pPr>
                <a:defRPr/>
              </a:pPr>
              <a:t>‹#›</a:t>
            </a:fld>
            <a:endParaRPr lang="zh-TW" altLang="en-US">
              <a:latin typeface="Calibri" pitchFamily="34" charset="0"/>
            </a:endParaRPr>
          </a:p>
        </p:txBody>
      </p:sp>
    </p:spTree>
    <p:extLst>
      <p:ext uri="{BB962C8B-B14F-4D97-AF65-F5344CB8AC3E}">
        <p14:creationId xmlns:p14="http://schemas.microsoft.com/office/powerpoint/2010/main" val="113285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noProof="1"/>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280E924C-434C-4DF6-A0FB-B768A9C8D0E0}" type="datetimeFigureOut">
              <a:rPr lang="zh-TW" altLang="en-US"/>
              <a:pPr>
                <a:defRPr/>
              </a:pPr>
              <a:t>2026/5/27</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1CFDF3CF-B8C5-485E-B372-EAEAEEDAE2D4}" type="slidenum">
              <a:rPr lang="zh-TW" altLang="en-US"/>
              <a:pPr>
                <a:defRPr/>
              </a:pPr>
              <a:t>‹#›</a:t>
            </a:fld>
            <a:endParaRPr lang="zh-TW" altLang="en-US">
              <a:latin typeface="Calibri" pitchFamily="34" charset="0"/>
            </a:endParaRPr>
          </a:p>
        </p:txBody>
      </p:sp>
    </p:spTree>
    <p:extLst>
      <p:ext uri="{BB962C8B-B14F-4D97-AF65-F5344CB8AC3E}">
        <p14:creationId xmlns:p14="http://schemas.microsoft.com/office/powerpoint/2010/main" val="371582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pic>
        <p:nvPicPr>
          <p:cNvPr id="2" name="圖片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5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6"/>
          <p:cNvSpPr txBox="1">
            <a:spLocks noChangeArrowheads="1"/>
          </p:cNvSpPr>
          <p:nvPr userDrawn="1"/>
        </p:nvSpPr>
        <p:spPr>
          <a:xfrm>
            <a:off x="6875463" y="44450"/>
            <a:ext cx="2133600" cy="476250"/>
          </a:xfrm>
          <a:prstGeom prst="rect">
            <a:avLst/>
          </a:prstGeom>
          <a:ln/>
        </p:spPr>
        <p:txBody>
          <a:bodyPr/>
          <a:ls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a:lstStyle>
          <a:p>
            <a:pPr algn="r">
              <a:defRPr/>
            </a:pPr>
            <a:fld id="{0AF394CA-353F-4665-8D49-9E4FA056964C}" type="slidenum">
              <a:rPr lang="zh-TW" altLang="en-US" sz="1400" b="1" smtClean="0">
                <a:latin typeface="Arial" pitchFamily="34" charset="0"/>
                <a:ea typeface="Arial Unicode MS" pitchFamily="34" charset="-120"/>
                <a:cs typeface="Arial" pitchFamily="34" charset="0"/>
              </a:rPr>
              <a:pPr algn="r">
                <a:defRPr/>
              </a:pPr>
              <a:t>‹#›</a:t>
            </a:fld>
            <a:endParaRPr lang="en-US" altLang="zh-TW" sz="1400" b="1" dirty="0">
              <a:latin typeface="Arial" pitchFamily="34" charset="0"/>
              <a:ea typeface="Arial Unicode MS" pitchFamily="34" charset="-120"/>
              <a:cs typeface="Arial" pitchFamily="34" charset="0"/>
            </a:endParaRPr>
          </a:p>
        </p:txBody>
      </p:sp>
      <p:sp>
        <p:nvSpPr>
          <p:cNvPr id="4" name="Rectangle 6"/>
          <p:cNvSpPr>
            <a:spLocks noGrp="1" noChangeArrowheads="1"/>
          </p:cNvSpPr>
          <p:nvPr>
            <p:ph type="sldNum" sz="quarter" idx="10"/>
          </p:nvPr>
        </p:nvSpPr>
        <p:spPr/>
        <p:txBody>
          <a:bodyPr/>
          <a:lstStyle>
            <a:lvl1pPr algn="r">
              <a:defRPr smtClean="0"/>
            </a:lvl1pPr>
          </a:lstStyle>
          <a:p>
            <a:pPr>
              <a:defRPr/>
            </a:pPr>
            <a:fld id="{2A5A4C88-D7ED-4EA6-895F-A5E24D8087C7}" type="slidenum">
              <a:rPr lang="zh-TW" altLang="en-US"/>
              <a:pPr>
                <a:defRPr/>
              </a:pPr>
              <a:t>‹#›</a:t>
            </a:fld>
            <a:endParaRPr lang="en-US" altLang="zh-TW" dirty="0"/>
          </a:p>
        </p:txBody>
      </p:sp>
    </p:spTree>
    <p:extLst>
      <p:ext uri="{BB962C8B-B14F-4D97-AF65-F5344CB8AC3E}">
        <p14:creationId xmlns:p14="http://schemas.microsoft.com/office/powerpoint/2010/main" val="15184016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1026" name="Picture 5" descr="新光產險PPT-150203-0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標題版面配置區 1"/>
          <p:cNvSpPr>
            <a:spLocks noGrp="1" noChangeArrowheads="1"/>
          </p:cNvSpPr>
          <p:nvPr>
            <p:ph type="title" idx="4294967295"/>
          </p:nvPr>
        </p:nvSpPr>
        <p:spPr bwMode="auto">
          <a:xfrm>
            <a:off x="493713" y="908050"/>
            <a:ext cx="81565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文字版面配置區 2"/>
          <p:cNvSpPr>
            <a:spLocks noGrp="1" noChangeArrowheads="1"/>
          </p:cNvSpPr>
          <p:nvPr>
            <p:ph type="body" idx="4294967295"/>
          </p:nvPr>
        </p:nvSpPr>
        <p:spPr bwMode="auto">
          <a:xfrm>
            <a:off x="457200" y="18446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kumimoji="1" sz="1200">
                <a:solidFill>
                  <a:schemeClr val="tx1">
                    <a:tint val="75000"/>
                  </a:schemeClr>
                </a:solidFill>
                <a:latin typeface="Arial" charset="0"/>
                <a:ea typeface="新細明體" pitchFamily="18" charset="-120"/>
              </a:defRPr>
            </a:lvl1pPr>
          </a:lstStyle>
          <a:p>
            <a:pPr>
              <a:defRPr/>
            </a:pPr>
            <a:fld id="{7D2B519A-CBB4-431A-875A-27051CA3BE20}" type="datetimeFigureOut">
              <a:rPr lang="zh-TW" altLang="en-US"/>
              <a:pPr>
                <a:defRPr/>
              </a:pPr>
              <a:t>2026/5/27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kumimoji="1" sz="1200">
                <a:solidFill>
                  <a:schemeClr val="tx1">
                    <a:tint val="75000"/>
                  </a:schemeClr>
                </a:solidFill>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Arial" pitchFamily="34" charset="0"/>
              </a:defRPr>
            </a:lvl1pPr>
          </a:lstStyle>
          <a:p>
            <a:pPr>
              <a:defRPr/>
            </a:pPr>
            <a:fld id="{05215CB6-ECB0-424B-9834-07F83377AE03}" type="slidenum">
              <a:rPr lang="zh-TW" altLang="en-US"/>
              <a:pPr>
                <a:defRPr/>
              </a:pPr>
              <a:t>‹#›</a:t>
            </a:fld>
            <a:endParaRPr lang="zh-TW" altLang="en-US"/>
          </a:p>
        </p:txBody>
      </p:sp>
      <p:sp>
        <p:nvSpPr>
          <p:cNvPr id="1032" name="Rectangle 6"/>
          <p:cNvSpPr txBox="1">
            <a:spLocks noChangeArrowheads="1"/>
          </p:cNvSpPr>
          <p:nvPr/>
        </p:nvSpPr>
        <p:spPr bwMode="auto">
          <a:xfrm>
            <a:off x="6516688" y="4270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新細明體" pitchFamily="18" charset="-120"/>
              </a:defRPr>
            </a:lvl1pPr>
            <a:lvl2pPr marL="742950" indent="-285750" eaLnBrk="0" hangingPunct="0">
              <a:defRPr>
                <a:solidFill>
                  <a:schemeClr val="tx1"/>
                </a:solidFill>
                <a:latin typeface="Calibri" pitchFamily="34" charset="0"/>
                <a:ea typeface="新細明體" pitchFamily="18" charset="-120"/>
              </a:defRPr>
            </a:lvl2pPr>
            <a:lvl3pPr marL="1143000" indent="-228600" eaLnBrk="0" hangingPunct="0">
              <a:defRPr>
                <a:solidFill>
                  <a:schemeClr val="tx1"/>
                </a:solidFill>
                <a:latin typeface="Calibri" pitchFamily="34" charset="0"/>
                <a:ea typeface="新細明體" pitchFamily="18" charset="-120"/>
              </a:defRPr>
            </a:lvl3pPr>
            <a:lvl4pPr marL="1600200" indent="-228600" eaLnBrk="0" hangingPunct="0">
              <a:defRPr>
                <a:solidFill>
                  <a:schemeClr val="tx1"/>
                </a:solidFill>
                <a:latin typeface="Calibri" pitchFamily="34" charset="0"/>
                <a:ea typeface="新細明體" pitchFamily="18" charset="-120"/>
              </a:defRPr>
            </a:lvl4pPr>
            <a:lvl5pPr marL="2057400" indent="-228600" eaLnBrk="0" hangingPunct="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r" eaLnBrk="1" hangingPunct="1">
              <a:buFont typeface="Arial" pitchFamily="34" charset="0"/>
              <a:buNone/>
              <a:defRPr/>
            </a:pPr>
            <a:fld id="{B806E5C9-F2E9-4DEC-B536-26F20F8E7EE8}" type="slidenum">
              <a:rPr lang="zh-TW" altLang="en-US" sz="1400" b="1" smtClean="0">
                <a:latin typeface="Arial" pitchFamily="34" charset="0"/>
                <a:ea typeface="Arial Unicode MS" pitchFamily="34" charset="-120"/>
                <a:cs typeface="Arial Unicode MS" pitchFamily="34" charset="-120"/>
              </a:rPr>
              <a:pPr algn="r" eaLnBrk="1" hangingPunct="1">
                <a:buFont typeface="Arial" pitchFamily="34" charset="0"/>
                <a:buNone/>
                <a:defRPr/>
              </a:pPr>
              <a:t>‹#›</a:t>
            </a:fld>
            <a:endParaRPr lang="en-US" altLang="zh-TW" sz="1400" b="1" dirty="0">
              <a:latin typeface="Arial" pitchFamily="34" charset="0"/>
              <a:ea typeface="Arial Unicode MS" pitchFamily="34" charset="-120"/>
              <a:cs typeface="Arial Unicode MS" pitchFamily="34" charset="-120"/>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8" descr="新光產險PPT-150203-0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標題版面配置區 1"/>
          <p:cNvSpPr>
            <a:spLocks noGrp="1" noChangeArrowheads="1"/>
          </p:cNvSpPr>
          <p:nvPr>
            <p:ph type="title" idx="4294967295"/>
          </p:nvPr>
        </p:nvSpPr>
        <p:spPr bwMode="auto">
          <a:xfrm>
            <a:off x="457200" y="90328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endParaRPr lang="zh-TW" altLang="en-US"/>
          </a:p>
        </p:txBody>
      </p:sp>
      <p:sp>
        <p:nvSpPr>
          <p:cNvPr id="2052" name="文字版面配置區 2"/>
          <p:cNvSpPr>
            <a:spLocks noGrp="1" noChangeArrowheads="1"/>
          </p:cNvSpPr>
          <p:nvPr>
            <p:ph type="body" idx="4294967295"/>
          </p:nvPr>
        </p:nvSpPr>
        <p:spPr bwMode="auto">
          <a:xfrm>
            <a:off x="457200" y="2133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FontTx/>
              <a:buNone/>
              <a:defRPr kumimoji="1" sz="1200">
                <a:solidFill>
                  <a:schemeClr val="tx1">
                    <a:tint val="75000"/>
                  </a:schemeClr>
                </a:solidFill>
                <a:latin typeface="Arial" charset="0"/>
                <a:ea typeface="新細明體" pitchFamily="18" charset="-120"/>
              </a:defRPr>
            </a:lvl1pPr>
          </a:lstStyle>
          <a:p>
            <a:pPr>
              <a:defRPr/>
            </a:pPr>
            <a:fld id="{C997685A-EC23-49DC-ACA2-2112D75B4A72}" type="datetimeFigureOut">
              <a:rPr lang="zh-TW" altLang="en-US"/>
              <a:pPr>
                <a:defRPr/>
              </a:pPr>
              <a:t>2026/5/27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FontTx/>
              <a:buNone/>
              <a:defRPr kumimoji="1" sz="1200">
                <a:solidFill>
                  <a:schemeClr val="tx1">
                    <a:tint val="75000"/>
                  </a:schemeClr>
                </a:solidFill>
                <a:latin typeface="Arial" charset="0"/>
                <a:ea typeface="新細明體" pitchFamily="18" charset="-120"/>
              </a:defRPr>
            </a:lvl1pPr>
          </a:lstStyle>
          <a:p>
            <a:pPr>
              <a:defRPr/>
            </a:pP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buFont typeface="Arial" pitchFamily="34" charset="0"/>
              <a:buNone/>
              <a:defRPr sz="1200">
                <a:solidFill>
                  <a:srgbClr val="898989"/>
                </a:solidFill>
                <a:latin typeface="Arial" pitchFamily="34" charset="0"/>
              </a:defRPr>
            </a:lvl1pPr>
          </a:lstStyle>
          <a:p>
            <a:pPr>
              <a:defRPr/>
            </a:pPr>
            <a:fld id="{35AA4095-6F63-473E-B8CE-306156A99E8F}" type="slidenum">
              <a:rPr lang="zh-TW" altLang="en-US"/>
              <a:pPr>
                <a:defRPr/>
              </a:pPr>
              <a:t>‹#›</a:t>
            </a:fld>
            <a:endParaRPr lang="zh-TW" altLang="en-US">
              <a:latin typeface="Calibri" pitchFamily="34" charset="0"/>
            </a:endParaRPr>
          </a:p>
        </p:txBody>
      </p:sp>
      <p:sp>
        <p:nvSpPr>
          <p:cNvPr id="2056" name="Rectangle 6"/>
          <p:cNvSpPr txBox="1">
            <a:spLocks noChangeArrowheads="1"/>
          </p:cNvSpPr>
          <p:nvPr/>
        </p:nvSpPr>
        <p:spPr bwMode="auto">
          <a:xfrm>
            <a:off x="6516688" y="427038"/>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ea typeface="新細明體" pitchFamily="18" charset="-120"/>
              </a:defRPr>
            </a:lvl1pPr>
            <a:lvl2pPr marL="742950" indent="-285750" eaLnBrk="0" hangingPunct="0">
              <a:defRPr>
                <a:solidFill>
                  <a:schemeClr val="tx1"/>
                </a:solidFill>
                <a:latin typeface="Calibri" pitchFamily="34" charset="0"/>
                <a:ea typeface="新細明體" pitchFamily="18" charset="-120"/>
              </a:defRPr>
            </a:lvl2pPr>
            <a:lvl3pPr marL="1143000" indent="-228600" eaLnBrk="0" hangingPunct="0">
              <a:defRPr>
                <a:solidFill>
                  <a:schemeClr val="tx1"/>
                </a:solidFill>
                <a:latin typeface="Calibri" pitchFamily="34" charset="0"/>
                <a:ea typeface="新細明體" pitchFamily="18" charset="-120"/>
              </a:defRPr>
            </a:lvl3pPr>
            <a:lvl4pPr marL="1600200" indent="-228600" eaLnBrk="0" hangingPunct="0">
              <a:defRPr>
                <a:solidFill>
                  <a:schemeClr val="tx1"/>
                </a:solidFill>
                <a:latin typeface="Calibri" pitchFamily="34" charset="0"/>
                <a:ea typeface="新細明體" pitchFamily="18" charset="-120"/>
              </a:defRPr>
            </a:lvl4pPr>
            <a:lvl5pPr marL="2057400" indent="-228600" eaLnBrk="0" hangingPunct="0">
              <a:defRPr>
                <a:solidFill>
                  <a:schemeClr val="tx1"/>
                </a:solidFill>
                <a:latin typeface="Calibri" pitchFamily="34" charset="0"/>
                <a:ea typeface="新細明體" pitchFamily="18" charset="-120"/>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新細明體" pitchFamily="18" charset="-120"/>
              </a:defRPr>
            </a:lvl9pPr>
          </a:lstStyle>
          <a:p>
            <a:pPr algn="r" eaLnBrk="1" hangingPunct="1">
              <a:buFont typeface="Arial" pitchFamily="34" charset="0"/>
              <a:buNone/>
              <a:defRPr/>
            </a:pPr>
            <a:fld id="{B1E01976-0FB3-453E-9418-7615E0D2B0BA}" type="slidenum">
              <a:rPr lang="zh-TW" altLang="en-US" sz="1400" b="1" smtClean="0">
                <a:ea typeface="Arial Unicode MS" pitchFamily="34" charset="-120"/>
                <a:cs typeface="Arial Unicode MS" pitchFamily="34" charset="-120"/>
              </a:rPr>
              <a:pPr algn="r" eaLnBrk="1" hangingPunct="1">
                <a:buFont typeface="Arial" pitchFamily="34" charset="0"/>
                <a:buNone/>
                <a:defRPr/>
              </a:pPr>
              <a:t>‹#›</a:t>
            </a:fld>
            <a:endParaRPr lang="en-US" altLang="zh-TW" sz="1400" b="1" dirty="0">
              <a:ea typeface="Arial Unicode MS" pitchFamily="34" charset="-120"/>
              <a:cs typeface="Arial Unicode MS" pitchFamily="34" charset="-120"/>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
          <p:cNvSpPr txBox="1">
            <a:spLocks noChangeArrowheads="1"/>
          </p:cNvSpPr>
          <p:nvPr/>
        </p:nvSpPr>
        <p:spPr bwMode="auto">
          <a:xfrm>
            <a:off x="467544" y="1268760"/>
            <a:ext cx="8784976" cy="13234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defPPr>
              <a:defRPr lang="zh-TW"/>
            </a:defPPr>
            <a:lvl1pPr algn="ctr">
              <a:buFontTx/>
              <a:buNone/>
              <a:defRPr kumimoji="0" sz="4000" b="1">
                <a:solidFill>
                  <a:srgbClr val="FFC000"/>
                </a:solidFill>
                <a:effectLst>
                  <a:outerShdw blurRad="38100" dist="38100" dir="2700000" algn="tl">
                    <a:srgbClr val="000000">
                      <a:alpha val="43137"/>
                    </a:srgbClr>
                  </a:outerShdw>
                </a:effectLst>
                <a:latin typeface="微軟正黑體" pitchFamily="34" charset="-120"/>
                <a:ea typeface="微軟正黑體" pitchFamily="34" charset="-120"/>
              </a:defRPr>
            </a:lvl1pPr>
            <a:lvl2pPr marL="742950" indent="-285750">
              <a:defRPr kumimoji="1">
                <a:latin typeface="Arial" pitchFamily="34" charset="0"/>
              </a:defRPr>
            </a:lvl2pPr>
            <a:lvl3pPr marL="1143000" indent="-228600">
              <a:defRPr kumimoji="1">
                <a:latin typeface="Arial" pitchFamily="34" charset="0"/>
              </a:defRPr>
            </a:lvl3pPr>
            <a:lvl4pPr marL="1600200" indent="-228600">
              <a:defRPr kumimoji="1">
                <a:latin typeface="Arial" pitchFamily="34" charset="0"/>
              </a:defRPr>
            </a:lvl4pPr>
            <a:lvl5pPr marL="2057400" indent="-228600">
              <a:defRPr kumimoji="1">
                <a:latin typeface="Arial" pitchFamily="34" charset="0"/>
              </a:defRPr>
            </a:lvl5pPr>
            <a:lvl6pPr marL="2514600" indent="-228600" fontAlgn="base">
              <a:spcBef>
                <a:spcPct val="0"/>
              </a:spcBef>
              <a:spcAft>
                <a:spcPct val="0"/>
              </a:spcAft>
              <a:defRPr kumimoji="1">
                <a:latin typeface="Arial" pitchFamily="34" charset="0"/>
              </a:defRPr>
            </a:lvl6pPr>
            <a:lvl7pPr marL="2971800" indent="-228600" fontAlgn="base">
              <a:spcBef>
                <a:spcPct val="0"/>
              </a:spcBef>
              <a:spcAft>
                <a:spcPct val="0"/>
              </a:spcAft>
              <a:defRPr kumimoji="1">
                <a:latin typeface="Arial" pitchFamily="34" charset="0"/>
              </a:defRPr>
            </a:lvl7pPr>
            <a:lvl8pPr marL="3429000" indent="-228600" fontAlgn="base">
              <a:spcBef>
                <a:spcPct val="0"/>
              </a:spcBef>
              <a:spcAft>
                <a:spcPct val="0"/>
              </a:spcAft>
              <a:defRPr kumimoji="1">
                <a:latin typeface="Arial" pitchFamily="34" charset="0"/>
              </a:defRPr>
            </a:lvl8pPr>
            <a:lvl9pPr marL="3886200" indent="-228600" fontAlgn="base">
              <a:spcBef>
                <a:spcPct val="0"/>
              </a:spcBef>
              <a:spcAft>
                <a:spcPct val="0"/>
              </a:spcAft>
              <a:defRPr kumimoji="1">
                <a:latin typeface="Arial" pitchFamily="34" charset="0"/>
              </a:defRPr>
            </a:lvl9pPr>
          </a:lstStyle>
          <a:p>
            <a:pPr algn="l">
              <a:defRPr/>
            </a:pPr>
            <a:r>
              <a:rPr lang="en-US" altLang="zh-TW" dirty="0">
                <a:solidFill>
                  <a:schemeClr val="tx1"/>
                </a:solidFill>
              </a:rPr>
              <a:t>『</a:t>
            </a:r>
            <a:r>
              <a:rPr lang="zh-TW" altLang="en-US" dirty="0">
                <a:solidFill>
                  <a:schemeClr val="tx1"/>
                </a:solidFill>
              </a:rPr>
              <a:t>大專校院校外實習學生團體保險</a:t>
            </a:r>
            <a:r>
              <a:rPr lang="en-US" altLang="zh-TW" dirty="0">
                <a:solidFill>
                  <a:schemeClr val="tx1"/>
                </a:solidFill>
              </a:rPr>
              <a:t>』</a:t>
            </a:r>
          </a:p>
          <a:p>
            <a:pPr algn="l">
              <a:defRPr/>
            </a:pPr>
            <a:r>
              <a:rPr lang="zh-TW" altLang="en-US" dirty="0">
                <a:solidFill>
                  <a:schemeClr val="tx1"/>
                </a:solidFill>
              </a:rPr>
              <a:t>          </a:t>
            </a:r>
            <a:r>
              <a:rPr lang="en-US" altLang="zh-TW" dirty="0">
                <a:solidFill>
                  <a:schemeClr val="tx1"/>
                </a:solidFill>
              </a:rPr>
              <a:t> </a:t>
            </a:r>
            <a:r>
              <a:rPr lang="zh-TW" altLang="en-US" dirty="0">
                <a:solidFill>
                  <a:schemeClr val="tx1"/>
                </a:solidFill>
              </a:rPr>
              <a:t>    </a:t>
            </a:r>
            <a:r>
              <a:rPr lang="en-US" altLang="zh-TW" dirty="0">
                <a:solidFill>
                  <a:schemeClr val="tx1"/>
                </a:solidFill>
              </a:rPr>
              <a:t>114</a:t>
            </a:r>
            <a:r>
              <a:rPr lang="zh-TW" altLang="en-US" dirty="0">
                <a:solidFill>
                  <a:schemeClr val="tx1"/>
                </a:solidFill>
              </a:rPr>
              <a:t>年度作業手冊</a:t>
            </a:r>
            <a:endParaRPr lang="en-US" altLang="zh-TW" dirty="0">
              <a:solidFill>
                <a:schemeClr val="tx1"/>
              </a:solidFill>
            </a:endParaRPr>
          </a:p>
        </p:txBody>
      </p:sp>
      <p:sp>
        <p:nvSpPr>
          <p:cNvPr id="3" name="矩形 2"/>
          <p:cNvSpPr/>
          <p:nvPr/>
        </p:nvSpPr>
        <p:spPr>
          <a:xfrm>
            <a:off x="611188" y="3717032"/>
            <a:ext cx="5040312" cy="646112"/>
          </a:xfrm>
          <a:prstGeom prst="rect">
            <a:avLst/>
          </a:prstGeom>
        </p:spPr>
        <p:txBody>
          <a:bodyPr>
            <a:spAutoFit/>
          </a:bodyPr>
          <a:lstStyle/>
          <a:p>
            <a:pPr fontAlgn="auto">
              <a:spcAft>
                <a:spcPts val="0"/>
              </a:spcAft>
              <a:buClr>
                <a:schemeClr val="accent1"/>
              </a:buClr>
              <a:buSzPct val="85000"/>
              <a:defRPr/>
            </a:pPr>
            <a:r>
              <a:rPr lang="zh-TW" altLang="en-US" b="1" dirty="0">
                <a:effectLst>
                  <a:outerShdw blurRad="38100" dist="38100" dir="2700000" algn="tl">
                    <a:srgbClr val="000000">
                      <a:alpha val="43137"/>
                    </a:srgbClr>
                  </a:outerShdw>
                </a:effectLst>
                <a:latin typeface="微軟正黑體" pitchFamily="34" charset="-120"/>
                <a:ea typeface="微軟正黑體" pitchFamily="34" charset="-120"/>
              </a:rPr>
              <a:t>履約期間：</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114</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年</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08</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01</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日</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-115</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年</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7</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月</a:t>
            </a:r>
            <a:r>
              <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31</a:t>
            </a:r>
            <a:r>
              <a:rPr lang="zh-TW" altLang="en-US"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日</a:t>
            </a:r>
            <a:endParaRPr lang="en-US" altLang="zh-TW"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fontAlgn="auto">
              <a:spcAft>
                <a:spcPts val="0"/>
              </a:spcAft>
              <a:buClr>
                <a:schemeClr val="accent1"/>
              </a:buClr>
              <a:buSzPct val="85000"/>
              <a:defRPr/>
            </a:pPr>
            <a:r>
              <a:rPr lang="zh-TW" altLang="zh-TW" b="1" dirty="0">
                <a:effectLst>
                  <a:outerShdw blurRad="38100" dist="38100" dir="2700000" algn="tl">
                    <a:srgbClr val="000000">
                      <a:alpha val="43137"/>
                    </a:srgbClr>
                  </a:outerShdw>
                </a:effectLst>
                <a:latin typeface="微軟正黑體" pitchFamily="34" charset="-120"/>
                <a:ea typeface="微軟正黑體" pitchFamily="34" charset="-120"/>
              </a:rPr>
              <a:t>招標案號：</a:t>
            </a:r>
            <a:r>
              <a:rPr lang="en-US" altLang="zh-TW" b="1" dirty="0">
                <a:effectLst>
                  <a:outerShdw blurRad="38100" dist="38100" dir="2700000" algn="tl">
                    <a:srgbClr val="000000">
                      <a:alpha val="43137"/>
                    </a:srgbClr>
                  </a:outerShdw>
                </a:effectLst>
                <a:latin typeface="微軟正黑體" pitchFamily="34" charset="-120"/>
                <a:ea typeface="微軟正黑體" pitchFamily="34" charset="-120"/>
              </a:rPr>
              <a:t>LP5-114026</a:t>
            </a:r>
            <a:endParaRPr lang="zh-TW" altLang="zh-TW" b="1" dirty="0">
              <a:solidFill>
                <a:schemeClr val="accent1">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1619672" y="2564904"/>
            <a:ext cx="6340197"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投保及加退保流程</a:t>
            </a:r>
          </a:p>
        </p:txBody>
      </p:sp>
    </p:spTree>
    <p:extLst>
      <p:ext uri="{BB962C8B-B14F-4D97-AF65-F5344CB8AC3E}">
        <p14:creationId xmlns:p14="http://schemas.microsoft.com/office/powerpoint/2010/main" val="282548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59D0A50-2745-4E82-9C88-2268DC0137EF}"/>
              </a:ext>
            </a:extLst>
          </p:cNvPr>
          <p:cNvPicPr>
            <a:picLocks noChangeAspect="1"/>
          </p:cNvPicPr>
          <p:nvPr/>
        </p:nvPicPr>
        <p:blipFill>
          <a:blip r:embed="rId2"/>
          <a:stretch>
            <a:fillRect/>
          </a:stretch>
        </p:blipFill>
        <p:spPr>
          <a:xfrm>
            <a:off x="234038" y="2230469"/>
            <a:ext cx="8591687" cy="4104456"/>
          </a:xfrm>
          <a:prstGeom prst="rect">
            <a:avLst/>
          </a:prstGeom>
        </p:spPr>
      </p:pic>
      <p:sp>
        <p:nvSpPr>
          <p:cNvPr id="3" name="Rectangle 7">
            <a:extLst>
              <a:ext uri="{FF2B5EF4-FFF2-40B4-BE49-F238E27FC236}">
                <a16:creationId xmlns:a16="http://schemas.microsoft.com/office/drawing/2014/main" id="{3206A646-F2B3-4EC6-BEF6-9D48572727AE}"/>
              </a:ext>
            </a:extLst>
          </p:cNvPr>
          <p:cNvSpPr txBox="1">
            <a:spLocks noChangeArrowheads="1"/>
          </p:cNvSpPr>
          <p:nvPr/>
        </p:nvSpPr>
        <p:spPr>
          <a:xfrm>
            <a:off x="415082" y="56233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4" name="文字方塊 3">
            <a:extLst>
              <a:ext uri="{FF2B5EF4-FFF2-40B4-BE49-F238E27FC236}">
                <a16:creationId xmlns:a16="http://schemas.microsoft.com/office/drawing/2014/main" id="{726F0BF9-35E3-4F02-AF3D-44964F24C6EB}"/>
              </a:ext>
            </a:extLst>
          </p:cNvPr>
          <p:cNvSpPr txBox="1"/>
          <p:nvPr/>
        </p:nvSpPr>
        <p:spPr>
          <a:xfrm>
            <a:off x="1115616" y="1659894"/>
            <a:ext cx="7071167" cy="400110"/>
          </a:xfrm>
          <a:prstGeom prst="rect">
            <a:avLst/>
          </a:prstGeom>
          <a:noFill/>
        </p:spPr>
        <p:txBody>
          <a:bodyPr wrap="none" rtlCol="0">
            <a:spAutoFit/>
          </a:bodyPr>
          <a:lstStyle/>
          <a:p>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1.</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找到新光產物官網，首頁上方的商品櫥窗，選擇團體傷害險</a:t>
            </a:r>
          </a:p>
        </p:txBody>
      </p:sp>
    </p:spTree>
    <p:extLst>
      <p:ext uri="{BB962C8B-B14F-4D97-AF65-F5344CB8AC3E}">
        <p14:creationId xmlns:p14="http://schemas.microsoft.com/office/powerpoint/2010/main" val="2951083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1003CF65-44E5-4F8A-8F02-D5B360BA9E8C}"/>
              </a:ext>
            </a:extLst>
          </p:cNvPr>
          <p:cNvPicPr>
            <a:picLocks noChangeAspect="1"/>
          </p:cNvPicPr>
          <p:nvPr/>
        </p:nvPicPr>
        <p:blipFill>
          <a:blip r:embed="rId2"/>
          <a:stretch>
            <a:fillRect/>
          </a:stretch>
        </p:blipFill>
        <p:spPr>
          <a:xfrm>
            <a:off x="179512" y="2420888"/>
            <a:ext cx="8964488" cy="3648556"/>
          </a:xfrm>
          <a:prstGeom prst="rect">
            <a:avLst/>
          </a:prstGeom>
        </p:spPr>
      </p:pic>
      <p:sp>
        <p:nvSpPr>
          <p:cNvPr id="4" name="Rectangle 7">
            <a:extLst>
              <a:ext uri="{FF2B5EF4-FFF2-40B4-BE49-F238E27FC236}">
                <a16:creationId xmlns:a16="http://schemas.microsoft.com/office/drawing/2014/main" id="{378A4249-F20B-4B49-9AB7-E2E8F078A039}"/>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2" name="文字方塊 1">
            <a:extLst>
              <a:ext uri="{FF2B5EF4-FFF2-40B4-BE49-F238E27FC236}">
                <a16:creationId xmlns:a16="http://schemas.microsoft.com/office/drawing/2014/main" id="{FD6A81C0-05BD-4488-A463-4BFD5CEDD1CC}"/>
              </a:ext>
            </a:extLst>
          </p:cNvPr>
          <p:cNvSpPr txBox="1"/>
          <p:nvPr/>
        </p:nvSpPr>
        <p:spPr>
          <a:xfrm>
            <a:off x="1835696" y="1748279"/>
            <a:ext cx="6048672" cy="400110"/>
          </a:xfrm>
          <a:prstGeom prst="rect">
            <a:avLst/>
          </a:prstGeom>
          <a:noFill/>
        </p:spPr>
        <p:txBody>
          <a:bodyPr wrap="square" rtlCol="0">
            <a:spAutoFit/>
          </a:bodyPr>
          <a:lstStyle/>
          <a:p>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2.</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找到｢大專校院校外實習學生團體保險</a:t>
            </a:r>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專區</a:t>
            </a:r>
          </a:p>
        </p:txBody>
      </p:sp>
    </p:spTree>
    <p:extLst>
      <p:ext uri="{BB962C8B-B14F-4D97-AF65-F5344CB8AC3E}">
        <p14:creationId xmlns:p14="http://schemas.microsoft.com/office/powerpoint/2010/main" val="43691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A8DAC433-722D-4F09-86BD-A6E1B832DDA2}"/>
              </a:ext>
            </a:extLst>
          </p:cNvPr>
          <p:cNvPicPr>
            <a:picLocks noChangeAspect="1"/>
          </p:cNvPicPr>
          <p:nvPr/>
        </p:nvPicPr>
        <p:blipFill>
          <a:blip r:embed="rId2"/>
          <a:stretch>
            <a:fillRect/>
          </a:stretch>
        </p:blipFill>
        <p:spPr>
          <a:xfrm>
            <a:off x="256189" y="2437245"/>
            <a:ext cx="8631621" cy="3639179"/>
          </a:xfrm>
          <a:prstGeom prst="rect">
            <a:avLst/>
          </a:prstGeom>
        </p:spPr>
      </p:pic>
      <p:sp>
        <p:nvSpPr>
          <p:cNvPr id="3" name="文字方塊 2">
            <a:extLst>
              <a:ext uri="{FF2B5EF4-FFF2-40B4-BE49-F238E27FC236}">
                <a16:creationId xmlns:a16="http://schemas.microsoft.com/office/drawing/2014/main" id="{B52E0204-5094-43AE-8935-9BC2DD363132}"/>
              </a:ext>
            </a:extLst>
          </p:cNvPr>
          <p:cNvSpPr txBox="1"/>
          <p:nvPr/>
        </p:nvSpPr>
        <p:spPr>
          <a:xfrm>
            <a:off x="1763688" y="1756457"/>
            <a:ext cx="6048672" cy="400110"/>
          </a:xfrm>
          <a:prstGeom prst="rect">
            <a:avLst/>
          </a:prstGeom>
          <a:noFill/>
        </p:spPr>
        <p:txBody>
          <a:bodyPr wrap="square" rtlCol="0">
            <a:spAutoFit/>
          </a:bodyPr>
          <a:lstStyle/>
          <a:p>
            <a:r>
              <a:rPr lang="en-US" altLang="zh-TW"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3.</a:t>
            </a:r>
            <a:r>
              <a:rPr lang="zh-TW" altLang="en-US" sz="2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請先閱讀重要公告，再進行投保及加退保作業。</a:t>
            </a:r>
          </a:p>
        </p:txBody>
      </p:sp>
      <p:sp>
        <p:nvSpPr>
          <p:cNvPr id="4" name="Rectangle 7">
            <a:extLst>
              <a:ext uri="{FF2B5EF4-FFF2-40B4-BE49-F238E27FC236}">
                <a16:creationId xmlns:a16="http://schemas.microsoft.com/office/drawing/2014/main" id="{75AE40A2-A47E-4092-8C4F-1BDC525853B1}"/>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07538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4AE35DF-9712-468B-8E54-083DBB0DA78D}"/>
              </a:ext>
            </a:extLst>
          </p:cNvPr>
          <p:cNvPicPr>
            <a:picLocks noChangeAspect="1"/>
          </p:cNvPicPr>
          <p:nvPr/>
        </p:nvPicPr>
        <p:blipFill>
          <a:blip r:embed="rId2"/>
          <a:srcRect b="32510"/>
          <a:stretch/>
        </p:blipFill>
        <p:spPr>
          <a:xfrm>
            <a:off x="1259632" y="1475780"/>
            <a:ext cx="6950337" cy="4320480"/>
          </a:xfrm>
          <a:prstGeom prst="rect">
            <a:avLst/>
          </a:prstGeom>
        </p:spPr>
      </p:pic>
      <p:sp>
        <p:nvSpPr>
          <p:cNvPr id="3" name="Rectangle 7">
            <a:extLst>
              <a:ext uri="{FF2B5EF4-FFF2-40B4-BE49-F238E27FC236}">
                <a16:creationId xmlns:a16="http://schemas.microsoft.com/office/drawing/2014/main" id="{001EB8F9-F6C1-48B4-8454-68981EEF58F1}"/>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61318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3059832" y="2492896"/>
            <a:ext cx="3262432"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聯絡資訊</a:t>
            </a:r>
          </a:p>
        </p:txBody>
      </p:sp>
    </p:spTree>
    <p:extLst>
      <p:ext uri="{BB962C8B-B14F-4D97-AF65-F5344CB8AC3E}">
        <p14:creationId xmlns:p14="http://schemas.microsoft.com/office/powerpoint/2010/main" val="30661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001EB8F9-F6C1-48B4-8454-68981EEF58F1}"/>
              </a:ext>
            </a:extLst>
          </p:cNvPr>
          <p:cNvSpPr txBox="1">
            <a:spLocks noChangeArrowheads="1"/>
          </p:cNvSpPr>
          <p:nvPr/>
        </p:nvSpPr>
        <p:spPr>
          <a:xfrm>
            <a:off x="395536" y="548680"/>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聯絡資訊</a:t>
            </a:r>
          </a:p>
        </p:txBody>
      </p:sp>
      <p:sp>
        <p:nvSpPr>
          <p:cNvPr id="4" name="文字方塊 3">
            <a:extLst>
              <a:ext uri="{FF2B5EF4-FFF2-40B4-BE49-F238E27FC236}">
                <a16:creationId xmlns:a16="http://schemas.microsoft.com/office/drawing/2014/main" id="{95493124-F330-427B-8A41-984AC0BE9F4F}"/>
              </a:ext>
            </a:extLst>
          </p:cNvPr>
          <p:cNvSpPr txBox="1"/>
          <p:nvPr/>
        </p:nvSpPr>
        <p:spPr>
          <a:xfrm>
            <a:off x="467544" y="2204864"/>
            <a:ext cx="8424936" cy="3323987"/>
          </a:xfrm>
          <a:prstGeom prst="rect">
            <a:avLst/>
          </a:prstGeom>
          <a:noFill/>
        </p:spPr>
        <p:txBody>
          <a:bodyPr wrap="square" rtlCol="0">
            <a:spAutoFit/>
          </a:bodyPr>
          <a:lstStyle/>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加退保文件受理信箱：</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skiad5@skinsurance.com.tw</a:t>
            </a:r>
          </a:p>
          <a:p>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p>
          <a:p>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分區聯絡窗口</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p>
          <a:p>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第一區 宋先生 </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分機</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68844</a:t>
            </a:r>
          </a:p>
          <a:p>
            <a:endPar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第二區 吳小姐 </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a:t>
            </a:r>
            <a:r>
              <a:rPr lang="zh-TW" altLang="en-US"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分機</a:t>
            </a:r>
            <a:r>
              <a:rPr lang="en-US" altLang="zh-TW" sz="24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68899</a:t>
            </a:r>
          </a:p>
          <a:p>
            <a:endParaRPr lang="en-US" altLang="zh-TW" dirty="0"/>
          </a:p>
        </p:txBody>
      </p:sp>
    </p:spTree>
    <p:extLst>
      <p:ext uri="{BB962C8B-B14F-4D97-AF65-F5344CB8AC3E}">
        <p14:creationId xmlns:p14="http://schemas.microsoft.com/office/powerpoint/2010/main" val="1959672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001EB8F9-F6C1-48B4-8454-68981EEF58F1}"/>
              </a:ext>
            </a:extLst>
          </p:cNvPr>
          <p:cNvSpPr txBox="1">
            <a:spLocks noChangeArrowheads="1"/>
          </p:cNvSpPr>
          <p:nvPr/>
        </p:nvSpPr>
        <p:spPr>
          <a:xfrm>
            <a:off x="179512" y="48359"/>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第一區分區窗口</a:t>
            </a:r>
          </a:p>
        </p:txBody>
      </p:sp>
      <p:pic>
        <p:nvPicPr>
          <p:cNvPr id="2" name="圖片 1">
            <a:extLst>
              <a:ext uri="{FF2B5EF4-FFF2-40B4-BE49-F238E27FC236}">
                <a16:creationId xmlns:a16="http://schemas.microsoft.com/office/drawing/2014/main" id="{FE5B4C1A-1578-4B61-ACE1-16773EF8ACCE}"/>
              </a:ext>
            </a:extLst>
          </p:cNvPr>
          <p:cNvPicPr>
            <a:picLocks noChangeAspect="1"/>
          </p:cNvPicPr>
          <p:nvPr/>
        </p:nvPicPr>
        <p:blipFill>
          <a:blip r:embed="rId2"/>
          <a:stretch>
            <a:fillRect/>
          </a:stretch>
        </p:blipFill>
        <p:spPr>
          <a:xfrm>
            <a:off x="395536" y="604238"/>
            <a:ext cx="3448336" cy="6253762"/>
          </a:xfrm>
          <a:prstGeom prst="rect">
            <a:avLst/>
          </a:prstGeom>
        </p:spPr>
      </p:pic>
      <p:pic>
        <p:nvPicPr>
          <p:cNvPr id="4" name="圖片 3">
            <a:extLst>
              <a:ext uri="{FF2B5EF4-FFF2-40B4-BE49-F238E27FC236}">
                <a16:creationId xmlns:a16="http://schemas.microsoft.com/office/drawing/2014/main" id="{EF8C513C-67FD-491F-BD31-7878306E3CFE}"/>
              </a:ext>
            </a:extLst>
          </p:cNvPr>
          <p:cNvPicPr>
            <a:picLocks noChangeAspect="1"/>
          </p:cNvPicPr>
          <p:nvPr/>
        </p:nvPicPr>
        <p:blipFill>
          <a:blip r:embed="rId3"/>
          <a:stretch>
            <a:fillRect/>
          </a:stretch>
        </p:blipFill>
        <p:spPr>
          <a:xfrm>
            <a:off x="4211960" y="604238"/>
            <a:ext cx="3759139" cy="6253762"/>
          </a:xfrm>
          <a:prstGeom prst="rect">
            <a:avLst/>
          </a:prstGeom>
        </p:spPr>
      </p:pic>
    </p:spTree>
    <p:extLst>
      <p:ext uri="{BB962C8B-B14F-4D97-AF65-F5344CB8AC3E}">
        <p14:creationId xmlns:p14="http://schemas.microsoft.com/office/powerpoint/2010/main" val="17741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7">
            <a:extLst>
              <a:ext uri="{FF2B5EF4-FFF2-40B4-BE49-F238E27FC236}">
                <a16:creationId xmlns:a16="http://schemas.microsoft.com/office/drawing/2014/main" id="{001EB8F9-F6C1-48B4-8454-68981EEF58F1}"/>
              </a:ext>
            </a:extLst>
          </p:cNvPr>
          <p:cNvSpPr txBox="1">
            <a:spLocks noChangeArrowheads="1"/>
          </p:cNvSpPr>
          <p:nvPr/>
        </p:nvSpPr>
        <p:spPr>
          <a:xfrm>
            <a:off x="179512" y="48359"/>
            <a:ext cx="8229600" cy="927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buFontTx/>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第二區分區窗口</a:t>
            </a:r>
          </a:p>
        </p:txBody>
      </p:sp>
      <p:pic>
        <p:nvPicPr>
          <p:cNvPr id="5" name="圖片 4">
            <a:extLst>
              <a:ext uri="{FF2B5EF4-FFF2-40B4-BE49-F238E27FC236}">
                <a16:creationId xmlns:a16="http://schemas.microsoft.com/office/drawing/2014/main" id="{6103D44F-22E5-48C2-BE12-9A9F05DBC5D1}"/>
              </a:ext>
            </a:extLst>
          </p:cNvPr>
          <p:cNvPicPr>
            <a:picLocks noChangeAspect="1"/>
          </p:cNvPicPr>
          <p:nvPr/>
        </p:nvPicPr>
        <p:blipFill>
          <a:blip r:embed="rId2"/>
          <a:stretch>
            <a:fillRect/>
          </a:stretch>
        </p:blipFill>
        <p:spPr>
          <a:xfrm>
            <a:off x="145340" y="764703"/>
            <a:ext cx="4163844" cy="6044937"/>
          </a:xfrm>
          <a:prstGeom prst="rect">
            <a:avLst/>
          </a:prstGeom>
        </p:spPr>
      </p:pic>
      <p:pic>
        <p:nvPicPr>
          <p:cNvPr id="6" name="圖片 5">
            <a:extLst>
              <a:ext uri="{FF2B5EF4-FFF2-40B4-BE49-F238E27FC236}">
                <a16:creationId xmlns:a16="http://schemas.microsoft.com/office/drawing/2014/main" id="{6AC5ACBE-33CB-4ED2-A631-9AAAF887305E}"/>
              </a:ext>
            </a:extLst>
          </p:cNvPr>
          <p:cNvPicPr>
            <a:picLocks noChangeAspect="1"/>
          </p:cNvPicPr>
          <p:nvPr/>
        </p:nvPicPr>
        <p:blipFill>
          <a:blip r:embed="rId3"/>
          <a:stretch>
            <a:fillRect/>
          </a:stretch>
        </p:blipFill>
        <p:spPr>
          <a:xfrm>
            <a:off x="4501285" y="793830"/>
            <a:ext cx="3699238" cy="6044937"/>
          </a:xfrm>
          <a:prstGeom prst="rect">
            <a:avLst/>
          </a:prstGeom>
        </p:spPr>
      </p:pic>
    </p:spTree>
    <p:extLst>
      <p:ext uri="{BB962C8B-B14F-4D97-AF65-F5344CB8AC3E}">
        <p14:creationId xmlns:p14="http://schemas.microsoft.com/office/powerpoint/2010/main" val="1257553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1475656" y="2564904"/>
            <a:ext cx="6340197"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投保文件填寫說明</a:t>
            </a:r>
          </a:p>
        </p:txBody>
      </p:sp>
    </p:spTree>
    <p:extLst>
      <p:ext uri="{BB962C8B-B14F-4D97-AF65-F5344CB8AC3E}">
        <p14:creationId xmlns:p14="http://schemas.microsoft.com/office/powerpoint/2010/main" val="3866556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4"/>
          <p:cNvSpPr txBox="1">
            <a:spLocks noChangeArrowheads="1"/>
          </p:cNvSpPr>
          <p:nvPr/>
        </p:nvSpPr>
        <p:spPr bwMode="auto">
          <a:xfrm>
            <a:off x="3203848" y="260648"/>
            <a:ext cx="2235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buFontTx/>
              <a:buNone/>
              <a:defRPr/>
            </a:pPr>
            <a:r>
              <a:rPr kumimoji="0" lang="zh-TW" altLang="en-US" sz="4000" b="1" dirty="0">
                <a:effectLst>
                  <a:outerShdw blurRad="38100" dist="38100" dir="2700000" algn="tl">
                    <a:srgbClr val="000000">
                      <a:alpha val="43137"/>
                    </a:srgbClr>
                  </a:outerShdw>
                </a:effectLst>
                <a:latin typeface="微軟正黑體" pitchFamily="34" charset="-120"/>
                <a:ea typeface="微軟正黑體" pitchFamily="34" charset="-120"/>
              </a:rPr>
              <a:t>簡報大綱</a:t>
            </a:r>
          </a:p>
        </p:txBody>
      </p:sp>
      <p:sp>
        <p:nvSpPr>
          <p:cNvPr id="5" name="文字方塊 5"/>
          <p:cNvSpPr txBox="1">
            <a:spLocks noChangeArrowheads="1"/>
          </p:cNvSpPr>
          <p:nvPr/>
        </p:nvSpPr>
        <p:spPr bwMode="auto">
          <a:xfrm>
            <a:off x="2483768" y="836712"/>
            <a:ext cx="6264696" cy="6413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nSpc>
                <a:spcPct val="200000"/>
              </a:lnSpc>
              <a:buFont typeface="Arial" pitchFamily="34" charset="0"/>
              <a:buNone/>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●保障計劃說明</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●投保及加退保流程</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●聯絡資訊</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●投保及加退保文件填寫說明</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buFontTx/>
              <a:buNone/>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●理賠流程說明</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buFontTx/>
              <a:buNone/>
              <a:defRPr/>
            </a:pPr>
            <a:r>
              <a:rPr kumimoji="0" lang="zh-TW" altLang="en-US"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rPr>
              <a:t>●Ｑ＆Ａ</a:t>
            </a:r>
            <a:endParaRPr kumimoji="0" lang="en-US" altLang="zh-TW" sz="3000" b="1" dirty="0">
              <a:solidFill>
                <a:schemeClr val="accent6">
                  <a:lumMod val="50000"/>
                </a:schemeClr>
              </a:solidFill>
              <a:effectLst>
                <a:outerShdw blurRad="38100" dist="38100" dir="2700000" algn="tl">
                  <a:srgbClr val="000000">
                    <a:alpha val="43137"/>
                  </a:srgbClr>
                </a:outerShdw>
              </a:effectLst>
              <a:latin typeface="微軟正黑體" pitchFamily="34" charset="-120"/>
              <a:ea typeface="微軟正黑體" pitchFamily="34" charset="-120"/>
            </a:endParaRPr>
          </a:p>
          <a:p>
            <a:pPr>
              <a:lnSpc>
                <a:spcPct val="200000"/>
              </a:lnSpc>
              <a:defRPr/>
            </a:pPr>
            <a:endParaRPr kumimoji="0" lang="en-US" altLang="zh-TW" sz="30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2583971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54554009-3A9B-48BB-AADF-AB2623BEC3D4}"/>
              </a:ext>
            </a:extLst>
          </p:cNvPr>
          <p:cNvPicPr>
            <a:picLocks noChangeAspect="1"/>
          </p:cNvPicPr>
          <p:nvPr/>
        </p:nvPicPr>
        <p:blipFill>
          <a:blip r:embed="rId2"/>
          <a:stretch>
            <a:fillRect/>
          </a:stretch>
        </p:blipFill>
        <p:spPr>
          <a:xfrm>
            <a:off x="466152" y="1988840"/>
            <a:ext cx="8211696" cy="3620005"/>
          </a:xfrm>
          <a:prstGeom prst="rect">
            <a:avLst/>
          </a:prstGeom>
        </p:spPr>
      </p:pic>
      <p:sp>
        <p:nvSpPr>
          <p:cNvPr id="3" name="文字方塊 2">
            <a:extLst>
              <a:ext uri="{FF2B5EF4-FFF2-40B4-BE49-F238E27FC236}">
                <a16:creationId xmlns:a16="http://schemas.microsoft.com/office/drawing/2014/main" id="{F3281C68-50BA-4B3D-A22F-79B5D2830D95}"/>
              </a:ext>
            </a:extLst>
          </p:cNvPr>
          <p:cNvSpPr txBox="1"/>
          <p:nvPr/>
        </p:nvSpPr>
        <p:spPr>
          <a:xfrm>
            <a:off x="2427823" y="540688"/>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Tree>
    <p:extLst>
      <p:ext uri="{BB962C8B-B14F-4D97-AF65-F5344CB8AC3E}">
        <p14:creationId xmlns:p14="http://schemas.microsoft.com/office/powerpoint/2010/main" val="2776756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0228581A-01D6-490D-B9ED-F2D7CF81039B}"/>
              </a:ext>
            </a:extLst>
          </p:cNvPr>
          <p:cNvPicPr>
            <a:picLocks noChangeAspect="1"/>
          </p:cNvPicPr>
          <p:nvPr/>
        </p:nvPicPr>
        <p:blipFill>
          <a:blip r:embed="rId2"/>
          <a:stretch>
            <a:fillRect/>
          </a:stretch>
        </p:blipFill>
        <p:spPr>
          <a:xfrm>
            <a:off x="467544" y="-13274"/>
            <a:ext cx="5065175" cy="6840760"/>
          </a:xfrm>
          <a:prstGeom prst="rect">
            <a:avLst/>
          </a:prstGeom>
        </p:spPr>
      </p:pic>
      <p:sp>
        <p:nvSpPr>
          <p:cNvPr id="2" name="文字方塊 1">
            <a:extLst>
              <a:ext uri="{FF2B5EF4-FFF2-40B4-BE49-F238E27FC236}">
                <a16:creationId xmlns:a16="http://schemas.microsoft.com/office/drawing/2014/main" id="{0000AC59-620D-4D6A-8022-53D33C4807E9}"/>
              </a:ext>
            </a:extLst>
          </p:cNvPr>
          <p:cNvSpPr txBox="1"/>
          <p:nvPr/>
        </p:nvSpPr>
        <p:spPr>
          <a:xfrm>
            <a:off x="6084168" y="3861048"/>
            <a:ext cx="2108269" cy="1015663"/>
          </a:xfrm>
          <a:prstGeom prst="rect">
            <a:avLst/>
          </a:prstGeom>
          <a:noFill/>
        </p:spPr>
        <p:txBody>
          <a:bodyPr wrap="non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要保書範本</a:t>
            </a:r>
            <a:endParaRPr lang="en-US" altLang="zh-TW" sz="2000" b="1" u="sng" dirty="0">
              <a:solidFill>
                <a:srgbClr val="FF0000"/>
              </a:solidFill>
              <a:latin typeface="標楷體" panose="03000509000000000000" pitchFamily="65" charset="-120"/>
              <a:ea typeface="標楷體" panose="03000509000000000000" pitchFamily="65" charset="-120"/>
            </a:endParaRPr>
          </a:p>
          <a:p>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u="sng" dirty="0">
                <a:solidFill>
                  <a:srgbClr val="FF0000"/>
                </a:solidFill>
                <a:latin typeface="標楷體" panose="03000509000000000000" pitchFamily="65" charset="-120"/>
                <a:ea typeface="標楷體" panose="03000509000000000000" pitchFamily="65" charset="-120"/>
              </a:rPr>
              <a:t>要保文件共有</a:t>
            </a:r>
            <a:r>
              <a:rPr lang="en-US" altLang="zh-TW" sz="2000" b="1" u="sng" dirty="0">
                <a:solidFill>
                  <a:srgbClr val="FF0000"/>
                </a:solidFill>
                <a:latin typeface="標楷體" panose="03000509000000000000" pitchFamily="65" charset="-120"/>
                <a:ea typeface="標楷體" panose="03000509000000000000" pitchFamily="65" charset="-120"/>
              </a:rPr>
              <a:t>3</a:t>
            </a:r>
            <a:r>
              <a:rPr lang="zh-TW" altLang="en-US" sz="2000" b="1" u="sng" dirty="0">
                <a:solidFill>
                  <a:srgbClr val="FF0000"/>
                </a:solidFill>
                <a:latin typeface="標楷體" panose="03000509000000000000" pitchFamily="65" charset="-120"/>
                <a:ea typeface="標楷體" panose="03000509000000000000" pitchFamily="65" charset="-120"/>
              </a:rPr>
              <a:t>頁</a:t>
            </a:r>
          </a:p>
        </p:txBody>
      </p:sp>
      <p:sp>
        <p:nvSpPr>
          <p:cNvPr id="3" name="矩形 2">
            <a:extLst>
              <a:ext uri="{FF2B5EF4-FFF2-40B4-BE49-F238E27FC236}">
                <a16:creationId xmlns:a16="http://schemas.microsoft.com/office/drawing/2014/main" id="{8C2A20E0-9933-46C6-8F93-07C010E89B46}"/>
              </a:ext>
            </a:extLst>
          </p:cNvPr>
          <p:cNvSpPr/>
          <p:nvPr/>
        </p:nvSpPr>
        <p:spPr>
          <a:xfrm>
            <a:off x="5940152" y="1340768"/>
            <a:ext cx="2520280" cy="954107"/>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endParaRPr lang="en-US" altLang="zh-TW" sz="2800" b="1" dirty="0">
              <a:latin typeface="標楷體" panose="03000509000000000000" pitchFamily="65" charset="-120"/>
              <a:ea typeface="標楷體" panose="03000509000000000000" pitchFamily="65" charset="-120"/>
            </a:endParaRPr>
          </a:p>
          <a:p>
            <a:r>
              <a:rPr lang="zh-TW" altLang="en-US" sz="2800" b="1" dirty="0">
                <a:latin typeface="標楷體" panose="03000509000000000000" pitchFamily="65" charset="-120"/>
                <a:ea typeface="標楷體" panose="03000509000000000000" pitchFamily="65" charset="-120"/>
              </a:rPr>
              <a:t>要保書</a:t>
            </a:r>
          </a:p>
        </p:txBody>
      </p:sp>
    </p:spTree>
    <p:extLst>
      <p:ext uri="{BB962C8B-B14F-4D97-AF65-F5344CB8AC3E}">
        <p14:creationId xmlns:p14="http://schemas.microsoft.com/office/powerpoint/2010/main" val="3588576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76DBE8EF-081A-4500-95C0-1FD16F491149}"/>
              </a:ext>
            </a:extLst>
          </p:cNvPr>
          <p:cNvPicPr>
            <a:picLocks noChangeAspect="1"/>
          </p:cNvPicPr>
          <p:nvPr/>
        </p:nvPicPr>
        <p:blipFill>
          <a:blip r:embed="rId2"/>
          <a:stretch>
            <a:fillRect/>
          </a:stretch>
        </p:blipFill>
        <p:spPr>
          <a:xfrm>
            <a:off x="230616" y="1700808"/>
            <a:ext cx="5678066" cy="4194086"/>
          </a:xfrm>
          <a:prstGeom prst="rect">
            <a:avLst/>
          </a:prstGeom>
        </p:spPr>
      </p:pic>
      <p:sp>
        <p:nvSpPr>
          <p:cNvPr id="5" name="文字方塊 4">
            <a:extLst>
              <a:ext uri="{FF2B5EF4-FFF2-40B4-BE49-F238E27FC236}">
                <a16:creationId xmlns:a16="http://schemas.microsoft.com/office/drawing/2014/main" id="{246F38D2-C967-436D-934E-F4B39E3289DF}"/>
              </a:ext>
            </a:extLst>
          </p:cNvPr>
          <p:cNvSpPr txBox="1"/>
          <p:nvPr/>
        </p:nvSpPr>
        <p:spPr>
          <a:xfrm>
            <a:off x="6012160" y="3947431"/>
            <a:ext cx="2749471" cy="1323439"/>
          </a:xfrm>
          <a:prstGeom prst="rect">
            <a:avLst/>
          </a:prstGeom>
          <a:noFill/>
        </p:spPr>
        <p:txBody>
          <a:bodyPr wrap="non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紅色文字部分皆為必填</a:t>
            </a:r>
            <a:endParaRPr lang="en-US" altLang="zh-TW" sz="2000" b="1" u="sng" dirty="0">
              <a:solidFill>
                <a:srgbClr val="FF0000"/>
              </a:solidFill>
              <a:latin typeface="標楷體" panose="03000509000000000000" pitchFamily="65" charset="-120"/>
              <a:ea typeface="標楷體" panose="03000509000000000000" pitchFamily="65" charset="-120"/>
            </a:endParaRPr>
          </a:p>
          <a:p>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u="sng" dirty="0">
                <a:solidFill>
                  <a:srgbClr val="FF0000"/>
                </a:solidFill>
                <a:latin typeface="標楷體" panose="03000509000000000000" pitchFamily="65" charset="-120"/>
                <a:ea typeface="標楷體" panose="03000509000000000000" pitchFamily="65" charset="-120"/>
              </a:rPr>
              <a:t>若有保險卡需求請註明</a:t>
            </a:r>
          </a:p>
          <a:p>
            <a:endParaRPr lang="zh-TW" altLang="en-US" sz="2000" b="1" dirty="0">
              <a:latin typeface="微軟正黑體" panose="020B0604030504040204" pitchFamily="34" charset="-120"/>
              <a:ea typeface="微軟正黑體" panose="020B0604030504040204" pitchFamily="34" charset="-120"/>
            </a:endParaRPr>
          </a:p>
        </p:txBody>
      </p:sp>
      <p:sp>
        <p:nvSpPr>
          <p:cNvPr id="15" name="箭號: 向下 14">
            <a:extLst>
              <a:ext uri="{FF2B5EF4-FFF2-40B4-BE49-F238E27FC236}">
                <a16:creationId xmlns:a16="http://schemas.microsoft.com/office/drawing/2014/main" id="{F262A198-AFF2-4332-8328-A419FEB8D365}"/>
              </a:ext>
            </a:extLst>
          </p:cNvPr>
          <p:cNvSpPr/>
          <p:nvPr/>
        </p:nvSpPr>
        <p:spPr>
          <a:xfrm rot="5400000">
            <a:off x="4611495" y="2147683"/>
            <a:ext cx="303121" cy="2910447"/>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箭號: 向下 15">
            <a:extLst>
              <a:ext uri="{FF2B5EF4-FFF2-40B4-BE49-F238E27FC236}">
                <a16:creationId xmlns:a16="http://schemas.microsoft.com/office/drawing/2014/main" id="{174C41B4-6B63-4058-AB86-7FF8D92B1043}"/>
              </a:ext>
            </a:extLst>
          </p:cNvPr>
          <p:cNvSpPr/>
          <p:nvPr/>
        </p:nvSpPr>
        <p:spPr>
          <a:xfrm rot="5400000">
            <a:off x="4011203" y="3269716"/>
            <a:ext cx="207562" cy="4558577"/>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a16="http://schemas.microsoft.com/office/drawing/2014/main" id="{0F0361EE-4285-45FA-8D63-A3D351869BCC}"/>
              </a:ext>
            </a:extLst>
          </p:cNvPr>
          <p:cNvSpPr txBox="1"/>
          <p:nvPr/>
        </p:nvSpPr>
        <p:spPr>
          <a:xfrm>
            <a:off x="2427823" y="541570"/>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Tree>
    <p:extLst>
      <p:ext uri="{BB962C8B-B14F-4D97-AF65-F5344CB8AC3E}">
        <p14:creationId xmlns:p14="http://schemas.microsoft.com/office/powerpoint/2010/main" val="2476172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BC4EB4A9-5143-4F8F-931A-116312A273C0}"/>
              </a:ext>
            </a:extLst>
          </p:cNvPr>
          <p:cNvPicPr>
            <a:picLocks noChangeAspect="1"/>
          </p:cNvPicPr>
          <p:nvPr/>
        </p:nvPicPr>
        <p:blipFill>
          <a:blip r:embed="rId2"/>
          <a:stretch>
            <a:fillRect/>
          </a:stretch>
        </p:blipFill>
        <p:spPr>
          <a:xfrm>
            <a:off x="262894" y="1333098"/>
            <a:ext cx="7431726" cy="3555491"/>
          </a:xfrm>
          <a:prstGeom prst="rect">
            <a:avLst/>
          </a:prstGeom>
        </p:spPr>
      </p:pic>
      <p:sp>
        <p:nvSpPr>
          <p:cNvPr id="15" name="箭號: 向下 14">
            <a:extLst>
              <a:ext uri="{FF2B5EF4-FFF2-40B4-BE49-F238E27FC236}">
                <a16:creationId xmlns:a16="http://schemas.microsoft.com/office/drawing/2014/main" id="{F262A198-AFF2-4332-8328-A419FEB8D365}"/>
              </a:ext>
            </a:extLst>
          </p:cNvPr>
          <p:cNvSpPr/>
          <p:nvPr/>
        </p:nvSpPr>
        <p:spPr>
          <a:xfrm rot="5400000">
            <a:off x="7023110" y="611261"/>
            <a:ext cx="360250" cy="3090458"/>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7" name="箭號: 向下 16">
            <a:extLst>
              <a:ext uri="{FF2B5EF4-FFF2-40B4-BE49-F238E27FC236}">
                <a16:creationId xmlns:a16="http://schemas.microsoft.com/office/drawing/2014/main" id="{CCCBE21A-6B31-4C1C-A6E7-834387A3CDFA}"/>
              </a:ext>
            </a:extLst>
          </p:cNvPr>
          <p:cNvSpPr/>
          <p:nvPr/>
        </p:nvSpPr>
        <p:spPr>
          <a:xfrm rot="5400000">
            <a:off x="7836827" y="2055894"/>
            <a:ext cx="360248" cy="1463026"/>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a:extLst>
              <a:ext uri="{FF2B5EF4-FFF2-40B4-BE49-F238E27FC236}">
                <a16:creationId xmlns:a16="http://schemas.microsoft.com/office/drawing/2014/main" id="{AB6EA5D7-2DAA-44BD-B334-F627F1ED175E}"/>
              </a:ext>
            </a:extLst>
          </p:cNvPr>
          <p:cNvSpPr txBox="1"/>
          <p:nvPr/>
        </p:nvSpPr>
        <p:spPr>
          <a:xfrm>
            <a:off x="145619" y="4993873"/>
            <a:ext cx="8852761" cy="1323439"/>
          </a:xfrm>
          <a:prstGeom prst="rect">
            <a:avLst/>
          </a:prstGeom>
          <a:noFill/>
        </p:spPr>
        <p:txBody>
          <a:bodyPr wrap="square" rtlCol="0">
            <a:spAutoFit/>
          </a:bodyPr>
          <a:lstStyle/>
          <a:p>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u="sng" dirty="0">
                <a:solidFill>
                  <a:srgbClr val="FF0000"/>
                </a:solidFill>
                <a:latin typeface="標楷體" panose="03000509000000000000" pitchFamily="65" charset="-120"/>
                <a:ea typeface="標楷體" panose="03000509000000000000" pitchFamily="65" charset="-120"/>
              </a:rPr>
              <a:t>共兩處需要用印</a:t>
            </a:r>
            <a:r>
              <a:rPr lang="zh-TW" altLang="en-US" sz="2000" b="1" dirty="0">
                <a:solidFill>
                  <a:srgbClr val="FF0000"/>
                </a:solidFill>
                <a:latin typeface="標楷體" panose="03000509000000000000" pitchFamily="65" charset="-120"/>
                <a:ea typeface="標楷體" panose="03000509000000000000" pitchFamily="65" charset="-120"/>
              </a:rPr>
              <a:t>                       </a:t>
            </a:r>
            <a:r>
              <a:rPr lang="zh-TW" altLang="en-US" sz="2000" b="1" u="sng" dirty="0">
                <a:solidFill>
                  <a:srgbClr val="FF0000"/>
                </a:solidFill>
                <a:latin typeface="標楷體" panose="03000509000000000000" pitchFamily="65" charset="-120"/>
                <a:ea typeface="標楷體" panose="03000509000000000000" pitchFamily="65" charset="-120"/>
              </a:rPr>
              <a:t>*若有正副本需求請註明份數</a:t>
            </a:r>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要保單位可蓋系所章</a:t>
            </a:r>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負責人可蓋校長章或系主任章</a:t>
            </a:r>
            <a:endParaRPr lang="en-US" altLang="zh-TW" sz="2000" b="1" dirty="0">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a16="http://schemas.microsoft.com/office/drawing/2014/main" id="{AEA8DD6C-4719-4014-9A07-34DF8849E0D9}"/>
              </a:ext>
            </a:extLst>
          </p:cNvPr>
          <p:cNvSpPr txBox="1"/>
          <p:nvPr/>
        </p:nvSpPr>
        <p:spPr>
          <a:xfrm>
            <a:off x="2427823" y="540688"/>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Tree>
    <p:extLst>
      <p:ext uri="{BB962C8B-B14F-4D97-AF65-F5344CB8AC3E}">
        <p14:creationId xmlns:p14="http://schemas.microsoft.com/office/powerpoint/2010/main" val="4039498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EBC57A99-0B5A-4E9C-903A-E7C722B0F592}"/>
              </a:ext>
            </a:extLst>
          </p:cNvPr>
          <p:cNvPicPr>
            <a:picLocks noChangeAspect="1"/>
          </p:cNvPicPr>
          <p:nvPr/>
        </p:nvPicPr>
        <p:blipFill>
          <a:blip r:embed="rId2"/>
          <a:stretch>
            <a:fillRect/>
          </a:stretch>
        </p:blipFill>
        <p:spPr>
          <a:xfrm>
            <a:off x="656286" y="1243120"/>
            <a:ext cx="3938551" cy="5645255"/>
          </a:xfrm>
          <a:prstGeom prst="rect">
            <a:avLst/>
          </a:prstGeom>
        </p:spPr>
      </p:pic>
      <p:sp>
        <p:nvSpPr>
          <p:cNvPr id="5" name="箭號: 向下 4">
            <a:extLst>
              <a:ext uri="{FF2B5EF4-FFF2-40B4-BE49-F238E27FC236}">
                <a16:creationId xmlns:a16="http://schemas.microsoft.com/office/drawing/2014/main" id="{52378450-AE2C-42F1-9692-EF663D5768CA}"/>
              </a:ext>
            </a:extLst>
          </p:cNvPr>
          <p:cNvSpPr/>
          <p:nvPr/>
        </p:nvSpPr>
        <p:spPr>
          <a:xfrm rot="5400000">
            <a:off x="4427983" y="1035453"/>
            <a:ext cx="288032" cy="2551449"/>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箭號: 向下 5">
            <a:extLst>
              <a:ext uri="{FF2B5EF4-FFF2-40B4-BE49-F238E27FC236}">
                <a16:creationId xmlns:a16="http://schemas.microsoft.com/office/drawing/2014/main" id="{A797F499-A82A-47E9-82AA-C4F21FB11D2B}"/>
              </a:ext>
            </a:extLst>
          </p:cNvPr>
          <p:cNvSpPr/>
          <p:nvPr/>
        </p:nvSpPr>
        <p:spPr>
          <a:xfrm rot="5400000">
            <a:off x="4887035" y="4814821"/>
            <a:ext cx="288032" cy="1926214"/>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7A50759F-ADFF-4362-99C2-3A52CDDEC6B1}"/>
              </a:ext>
            </a:extLst>
          </p:cNvPr>
          <p:cNvSpPr txBox="1"/>
          <p:nvPr/>
        </p:nvSpPr>
        <p:spPr>
          <a:xfrm>
            <a:off x="4541124" y="2613392"/>
            <a:ext cx="4031873" cy="2862322"/>
          </a:xfrm>
          <a:prstGeom prst="rect">
            <a:avLst/>
          </a:prstGeom>
          <a:noFill/>
        </p:spPr>
        <p:txBody>
          <a:bodyPr wrap="non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要保單位名稱需與要保書名稱一致</a:t>
            </a:r>
            <a:endParaRPr lang="en-US" altLang="zh-TW" sz="2000" b="1" u="sng" dirty="0">
              <a:solidFill>
                <a:srgbClr val="FF0000"/>
              </a:solidFill>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u="sng" dirty="0">
                <a:solidFill>
                  <a:srgbClr val="FF0000"/>
                </a:solidFill>
                <a:latin typeface="標楷體" panose="03000509000000000000" pitchFamily="65" charset="-120"/>
                <a:ea typeface="標楷體" panose="03000509000000000000" pitchFamily="65" charset="-120"/>
              </a:rPr>
              <a:t>此處務必用印</a:t>
            </a:r>
            <a:endParaRPr lang="en-US" altLang="zh-TW" sz="2000" b="1" u="sng" dirty="0">
              <a:solidFill>
                <a:srgbClr val="FF0000"/>
              </a:solidFill>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要保單位可蓋系所章</a:t>
            </a:r>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負責人可蓋校長章或系主任章</a:t>
            </a:r>
            <a:endParaRPr lang="zh-TW" altLang="en-US" sz="2000" b="1" dirty="0">
              <a:latin typeface="微軟正黑體" panose="020B0604030504040204" pitchFamily="34" charset="-120"/>
              <a:ea typeface="微軟正黑體" panose="020B0604030504040204" pitchFamily="34" charset="-120"/>
            </a:endParaRPr>
          </a:p>
        </p:txBody>
      </p:sp>
      <p:sp>
        <p:nvSpPr>
          <p:cNvPr id="8" name="文字方塊 7">
            <a:extLst>
              <a:ext uri="{FF2B5EF4-FFF2-40B4-BE49-F238E27FC236}">
                <a16:creationId xmlns:a16="http://schemas.microsoft.com/office/drawing/2014/main" id="{57EA48FD-5DDF-4335-A66E-7307A9074E54}"/>
              </a:ext>
            </a:extLst>
          </p:cNvPr>
          <p:cNvSpPr txBox="1"/>
          <p:nvPr/>
        </p:nvSpPr>
        <p:spPr>
          <a:xfrm>
            <a:off x="2392101" y="560293"/>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
        <p:nvSpPr>
          <p:cNvPr id="9" name="矩形 8">
            <a:extLst>
              <a:ext uri="{FF2B5EF4-FFF2-40B4-BE49-F238E27FC236}">
                <a16:creationId xmlns:a16="http://schemas.microsoft.com/office/drawing/2014/main" id="{872EFFF1-B67D-4993-8C50-47462AA29F80}"/>
              </a:ext>
            </a:extLst>
          </p:cNvPr>
          <p:cNvSpPr/>
          <p:nvPr/>
        </p:nvSpPr>
        <p:spPr>
          <a:xfrm>
            <a:off x="6156176" y="1501087"/>
            <a:ext cx="2911771" cy="954107"/>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endParaRPr lang="en-US" altLang="zh-TW" sz="2800" b="1" dirty="0">
              <a:latin typeface="標楷體" panose="03000509000000000000" pitchFamily="65" charset="-120"/>
              <a:ea typeface="標楷體" panose="03000509000000000000" pitchFamily="65" charset="-120"/>
            </a:endParaRPr>
          </a:p>
          <a:p>
            <a:r>
              <a:rPr lang="zh-TW" altLang="en-US" sz="2800" b="1" dirty="0">
                <a:latin typeface="標楷體" panose="03000509000000000000" pitchFamily="65" charset="-120"/>
                <a:ea typeface="標楷體" panose="03000509000000000000" pitchFamily="65" charset="-120"/>
              </a:rPr>
              <a:t>保戶權益確認書</a:t>
            </a:r>
          </a:p>
        </p:txBody>
      </p:sp>
    </p:spTree>
    <p:extLst>
      <p:ext uri="{BB962C8B-B14F-4D97-AF65-F5344CB8AC3E}">
        <p14:creationId xmlns:p14="http://schemas.microsoft.com/office/powerpoint/2010/main" val="218174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AA084985-163C-47BB-85C1-8E8538908978}"/>
              </a:ext>
            </a:extLst>
          </p:cNvPr>
          <p:cNvPicPr>
            <a:picLocks noChangeAspect="1"/>
          </p:cNvPicPr>
          <p:nvPr/>
        </p:nvPicPr>
        <p:blipFill>
          <a:blip r:embed="rId2"/>
          <a:stretch>
            <a:fillRect/>
          </a:stretch>
        </p:blipFill>
        <p:spPr>
          <a:xfrm>
            <a:off x="431572" y="1052735"/>
            <a:ext cx="3955326" cy="5604941"/>
          </a:xfrm>
          <a:prstGeom prst="rect">
            <a:avLst/>
          </a:prstGeom>
        </p:spPr>
      </p:pic>
      <p:sp>
        <p:nvSpPr>
          <p:cNvPr id="8" name="文字方塊 7">
            <a:extLst>
              <a:ext uri="{FF2B5EF4-FFF2-40B4-BE49-F238E27FC236}">
                <a16:creationId xmlns:a16="http://schemas.microsoft.com/office/drawing/2014/main" id="{57EA48FD-5DDF-4335-A66E-7307A9074E54}"/>
              </a:ext>
            </a:extLst>
          </p:cNvPr>
          <p:cNvSpPr txBox="1"/>
          <p:nvPr/>
        </p:nvSpPr>
        <p:spPr>
          <a:xfrm>
            <a:off x="2392101" y="560293"/>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
        <p:nvSpPr>
          <p:cNvPr id="9" name="矩形 8">
            <a:extLst>
              <a:ext uri="{FF2B5EF4-FFF2-40B4-BE49-F238E27FC236}">
                <a16:creationId xmlns:a16="http://schemas.microsoft.com/office/drawing/2014/main" id="{872EFFF1-B67D-4993-8C50-47462AA29F80}"/>
              </a:ext>
            </a:extLst>
          </p:cNvPr>
          <p:cNvSpPr/>
          <p:nvPr/>
        </p:nvSpPr>
        <p:spPr>
          <a:xfrm>
            <a:off x="5224568" y="2204864"/>
            <a:ext cx="2911771" cy="954107"/>
          </a:xfrm>
          <a:prstGeom prst="rect">
            <a:avLst/>
          </a:prstGeom>
        </p:spPr>
        <p:txBody>
          <a:bodyPr wrap="squar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endParaRPr lang="en-US" altLang="zh-TW" sz="2800" b="1" dirty="0">
              <a:latin typeface="標楷體" panose="03000509000000000000" pitchFamily="65" charset="-120"/>
              <a:ea typeface="標楷體" panose="03000509000000000000" pitchFamily="65" charset="-120"/>
            </a:endParaRPr>
          </a:p>
          <a:p>
            <a:r>
              <a:rPr lang="zh-TW" altLang="en-US" sz="2800" b="1" dirty="0">
                <a:latin typeface="標楷體" panose="03000509000000000000" pitchFamily="65" charset="-120"/>
                <a:ea typeface="標楷體" panose="03000509000000000000" pitchFamily="65" charset="-120"/>
              </a:rPr>
              <a:t>實習生核對表</a:t>
            </a:r>
          </a:p>
        </p:txBody>
      </p:sp>
    </p:spTree>
    <p:extLst>
      <p:ext uri="{BB962C8B-B14F-4D97-AF65-F5344CB8AC3E}">
        <p14:creationId xmlns:p14="http://schemas.microsoft.com/office/powerpoint/2010/main" val="1520764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D97AD789-D3E7-4B88-8A7B-DF9714A811CA}"/>
              </a:ext>
            </a:extLst>
          </p:cNvPr>
          <p:cNvPicPr>
            <a:picLocks noChangeAspect="1"/>
          </p:cNvPicPr>
          <p:nvPr/>
        </p:nvPicPr>
        <p:blipFill>
          <a:blip r:embed="rId2"/>
          <a:stretch>
            <a:fillRect/>
          </a:stretch>
        </p:blipFill>
        <p:spPr>
          <a:xfrm>
            <a:off x="202522" y="1519673"/>
            <a:ext cx="5897798" cy="4608512"/>
          </a:xfrm>
          <a:prstGeom prst="rect">
            <a:avLst/>
          </a:prstGeom>
        </p:spPr>
      </p:pic>
      <p:sp>
        <p:nvSpPr>
          <p:cNvPr id="3" name="文字方塊 2">
            <a:extLst>
              <a:ext uri="{FF2B5EF4-FFF2-40B4-BE49-F238E27FC236}">
                <a16:creationId xmlns:a16="http://schemas.microsoft.com/office/drawing/2014/main" id="{FB3461CB-DCF7-4AA3-BB59-C2B180EACBB8}"/>
              </a:ext>
            </a:extLst>
          </p:cNvPr>
          <p:cNvSpPr txBox="1"/>
          <p:nvPr/>
        </p:nvSpPr>
        <p:spPr>
          <a:xfrm>
            <a:off x="2427823" y="571907"/>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sp>
        <p:nvSpPr>
          <p:cNvPr id="4" name="箭號: 向下 3">
            <a:extLst>
              <a:ext uri="{FF2B5EF4-FFF2-40B4-BE49-F238E27FC236}">
                <a16:creationId xmlns:a16="http://schemas.microsoft.com/office/drawing/2014/main" id="{54A21A83-F735-496C-94C5-678E9347D4B4}"/>
              </a:ext>
            </a:extLst>
          </p:cNvPr>
          <p:cNvSpPr/>
          <p:nvPr/>
        </p:nvSpPr>
        <p:spPr>
          <a:xfrm rot="5400000">
            <a:off x="4380366" y="429054"/>
            <a:ext cx="311260" cy="3384376"/>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a:extLst>
              <a:ext uri="{FF2B5EF4-FFF2-40B4-BE49-F238E27FC236}">
                <a16:creationId xmlns:a16="http://schemas.microsoft.com/office/drawing/2014/main" id="{69F31D0A-E2F2-456B-BE86-C56C48CDA63D}"/>
              </a:ext>
            </a:extLst>
          </p:cNvPr>
          <p:cNvSpPr txBox="1"/>
          <p:nvPr/>
        </p:nvSpPr>
        <p:spPr>
          <a:xfrm>
            <a:off x="5601714" y="2502468"/>
            <a:ext cx="3518912" cy="2246769"/>
          </a:xfrm>
          <a:prstGeom prst="rect">
            <a:avLst/>
          </a:prstGeom>
          <a:noFill/>
        </p:spPr>
        <p:txBody>
          <a:bodyPr wrap="none" rtlCol="0">
            <a:spAutoFit/>
          </a:bodyPr>
          <a:lstStyle/>
          <a:p>
            <a:r>
              <a:rPr lang="en-US" altLang="zh-TW" sz="2000" b="1" dirty="0">
                <a:solidFill>
                  <a:srgbClr val="FF0000"/>
                </a:solidFill>
                <a:latin typeface="標楷體" panose="03000509000000000000" pitchFamily="65" charset="-120"/>
                <a:ea typeface="標楷體" panose="03000509000000000000" pitchFamily="65" charset="-120"/>
              </a:rPr>
              <a:t>1.</a:t>
            </a:r>
            <a:r>
              <a:rPr lang="zh-TW" altLang="en-US" sz="2000" b="1" dirty="0">
                <a:solidFill>
                  <a:srgbClr val="FF0000"/>
                </a:solidFill>
                <a:latin typeface="標楷體" panose="03000509000000000000" pitchFamily="65" charset="-120"/>
                <a:ea typeface="標楷體" panose="03000509000000000000" pitchFamily="65" charset="-120"/>
              </a:rPr>
              <a:t>送件前請再次確認文件是否</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都已備齊、用印。</a:t>
            </a:r>
            <a:endParaRPr lang="en-US" altLang="zh-TW" sz="2000" b="1" dirty="0">
              <a:solidFill>
                <a:srgbClr val="FF0000"/>
              </a:solidFill>
              <a:latin typeface="標楷體" panose="03000509000000000000" pitchFamily="65" charset="-120"/>
              <a:ea typeface="標楷體" panose="03000509000000000000" pitchFamily="65" charset="-120"/>
            </a:endParaRPr>
          </a:p>
          <a:p>
            <a:endParaRPr lang="en-US" altLang="zh-TW" sz="2000" b="1" dirty="0">
              <a:solidFill>
                <a:srgbClr val="FF0000"/>
              </a:solidFill>
              <a:latin typeface="標楷體" panose="03000509000000000000" pitchFamily="65" charset="-120"/>
              <a:ea typeface="標楷體" panose="03000509000000000000" pitchFamily="65" charset="-120"/>
            </a:endParaRPr>
          </a:p>
          <a:p>
            <a:r>
              <a:rPr lang="en-US" altLang="zh-TW" sz="2000" b="1" dirty="0">
                <a:solidFill>
                  <a:srgbClr val="FF0000"/>
                </a:solidFill>
                <a:latin typeface="標楷體" panose="03000509000000000000" pitchFamily="65" charset="-120"/>
                <a:ea typeface="標楷體" panose="03000509000000000000" pitchFamily="65" charset="-120"/>
              </a:rPr>
              <a:t>2.</a:t>
            </a:r>
            <a:r>
              <a:rPr lang="zh-TW" altLang="en-US" sz="2000" b="1" dirty="0">
                <a:solidFill>
                  <a:srgbClr val="FF0000"/>
                </a:solidFill>
                <a:latin typeface="標楷體" panose="03000509000000000000" pitchFamily="65" charset="-120"/>
                <a:ea typeface="標楷體" panose="03000509000000000000" pitchFamily="65" charset="-120"/>
              </a:rPr>
              <a:t>可先提供匯款帳號及影本，</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後續若有退費會以匯款方式</a:t>
            </a:r>
            <a:endParaRPr lang="en-US" altLang="zh-TW" sz="2000" b="1" dirty="0">
              <a:solidFill>
                <a:srgbClr val="FF0000"/>
              </a:solidFill>
              <a:latin typeface="標楷體" panose="03000509000000000000" pitchFamily="65" charset="-120"/>
              <a:ea typeface="標楷體" panose="03000509000000000000" pitchFamily="65" charset="-120"/>
            </a:endParaRPr>
          </a:p>
          <a:p>
            <a:r>
              <a:rPr lang="zh-TW" altLang="en-US" sz="2000" b="1" dirty="0">
                <a:solidFill>
                  <a:srgbClr val="FF0000"/>
                </a:solidFill>
                <a:latin typeface="標楷體" panose="03000509000000000000" pitchFamily="65" charset="-120"/>
                <a:ea typeface="標楷體" panose="03000509000000000000" pitchFamily="65" charset="-120"/>
              </a:rPr>
              <a:t>  ，直接匯入指定帳戶。</a:t>
            </a:r>
          </a:p>
          <a:p>
            <a:endParaRPr lang="zh-TW" altLang="en-US" sz="2000" b="1" dirty="0">
              <a:solidFill>
                <a:srgbClr val="FF0000"/>
              </a:solidFill>
              <a:latin typeface="標楷體" panose="03000509000000000000" pitchFamily="65" charset="-120"/>
              <a:ea typeface="標楷體" panose="03000509000000000000" pitchFamily="65" charset="-120"/>
            </a:endParaRPr>
          </a:p>
        </p:txBody>
      </p:sp>
      <p:sp>
        <p:nvSpPr>
          <p:cNvPr id="7" name="箭號: 向下 6">
            <a:extLst>
              <a:ext uri="{FF2B5EF4-FFF2-40B4-BE49-F238E27FC236}">
                <a16:creationId xmlns:a16="http://schemas.microsoft.com/office/drawing/2014/main" id="{C3DCB24C-6C3A-42B9-84DB-BC90629C1A91}"/>
              </a:ext>
            </a:extLst>
          </p:cNvPr>
          <p:cNvSpPr/>
          <p:nvPr/>
        </p:nvSpPr>
        <p:spPr>
          <a:xfrm rot="5400000">
            <a:off x="4177448" y="2619452"/>
            <a:ext cx="311260" cy="2690509"/>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8459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B3461CB-DCF7-4AA3-BB59-C2B180EACBB8}"/>
              </a:ext>
            </a:extLst>
          </p:cNvPr>
          <p:cNvSpPr txBox="1"/>
          <p:nvPr/>
        </p:nvSpPr>
        <p:spPr>
          <a:xfrm>
            <a:off x="2427823" y="571907"/>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pic>
        <p:nvPicPr>
          <p:cNvPr id="8" name="圖片 7">
            <a:extLst>
              <a:ext uri="{FF2B5EF4-FFF2-40B4-BE49-F238E27FC236}">
                <a16:creationId xmlns:a16="http://schemas.microsoft.com/office/drawing/2014/main" id="{C96FFA41-2875-479B-86D6-F9D00E5B03CC}"/>
              </a:ext>
            </a:extLst>
          </p:cNvPr>
          <p:cNvPicPr>
            <a:picLocks noChangeAspect="1"/>
          </p:cNvPicPr>
          <p:nvPr/>
        </p:nvPicPr>
        <p:blipFill>
          <a:blip r:embed="rId2"/>
          <a:stretch>
            <a:fillRect/>
          </a:stretch>
        </p:blipFill>
        <p:spPr>
          <a:xfrm>
            <a:off x="251520" y="1772816"/>
            <a:ext cx="8779541" cy="2592288"/>
          </a:xfrm>
          <a:prstGeom prst="rect">
            <a:avLst/>
          </a:prstGeom>
        </p:spPr>
      </p:pic>
      <p:sp>
        <p:nvSpPr>
          <p:cNvPr id="9" name="文字方塊 8">
            <a:extLst>
              <a:ext uri="{FF2B5EF4-FFF2-40B4-BE49-F238E27FC236}">
                <a16:creationId xmlns:a16="http://schemas.microsoft.com/office/drawing/2014/main" id="{07109B7A-EED7-470D-9313-170FF51AB1F4}"/>
              </a:ext>
            </a:extLst>
          </p:cNvPr>
          <p:cNvSpPr txBox="1"/>
          <p:nvPr/>
        </p:nvSpPr>
        <p:spPr>
          <a:xfrm>
            <a:off x="971600" y="5157192"/>
            <a:ext cx="4929555" cy="400110"/>
          </a:xfrm>
          <a:prstGeom prst="rect">
            <a:avLst/>
          </a:prstGeom>
          <a:noFill/>
        </p:spPr>
        <p:txBody>
          <a:bodyPr wrap="none" rtlCol="0">
            <a:spAutoFit/>
          </a:bodyPr>
          <a:lstStyle/>
          <a:p>
            <a:r>
              <a:rPr lang="zh-TW" altLang="en-US" sz="2000" b="1" dirty="0">
                <a:latin typeface="標楷體" panose="03000509000000000000" pitchFamily="65" charset="-120"/>
                <a:ea typeface="標楷體" panose="03000509000000000000" pitchFamily="65" charset="-120"/>
              </a:rPr>
              <a:t>紅字部分皆為必填，</a:t>
            </a:r>
            <a:r>
              <a:rPr lang="zh-TW" altLang="en-US" sz="2000" b="1" u="sng" dirty="0">
                <a:solidFill>
                  <a:srgbClr val="FF0000"/>
                </a:solidFill>
                <a:latin typeface="標楷體" panose="03000509000000000000" pitchFamily="65" charset="-120"/>
                <a:ea typeface="標楷體" panose="03000509000000000000" pitchFamily="65" charset="-120"/>
              </a:rPr>
              <a:t>傳真號碼</a:t>
            </a:r>
            <a:r>
              <a:rPr lang="zh-TW" altLang="en-US" sz="2000" b="1" dirty="0">
                <a:latin typeface="標楷體" panose="03000509000000000000" pitchFamily="65" charset="-120"/>
                <a:ea typeface="標楷體" panose="03000509000000000000" pitchFamily="65" charset="-120"/>
              </a:rPr>
              <a:t>也需要填寫</a:t>
            </a:r>
            <a:r>
              <a:rPr lang="en-US" altLang="zh-TW" sz="2000" b="1" dirty="0">
                <a:latin typeface="標楷體" panose="03000509000000000000" pitchFamily="65" charset="-120"/>
                <a:ea typeface="標楷體" panose="03000509000000000000" pitchFamily="65" charset="-120"/>
              </a:rPr>
              <a:t>!</a:t>
            </a:r>
            <a:endParaRPr lang="zh-TW" altLang="en-US" sz="20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037360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FB3461CB-DCF7-4AA3-BB59-C2B180EACBB8}"/>
              </a:ext>
            </a:extLst>
          </p:cNvPr>
          <p:cNvSpPr txBox="1"/>
          <p:nvPr/>
        </p:nvSpPr>
        <p:spPr>
          <a:xfrm>
            <a:off x="2427823" y="571907"/>
            <a:ext cx="4288353"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投保文件填寫說明</a:t>
            </a:r>
          </a:p>
          <a:p>
            <a:endParaRPr lang="zh-TW" altLang="en-US" dirty="0"/>
          </a:p>
        </p:txBody>
      </p:sp>
      <p:pic>
        <p:nvPicPr>
          <p:cNvPr id="2" name="圖片 1">
            <a:extLst>
              <a:ext uri="{FF2B5EF4-FFF2-40B4-BE49-F238E27FC236}">
                <a16:creationId xmlns:a16="http://schemas.microsoft.com/office/drawing/2014/main" id="{19AB2184-0667-447F-800C-2BAFABE24C26}"/>
              </a:ext>
            </a:extLst>
          </p:cNvPr>
          <p:cNvPicPr>
            <a:picLocks noChangeAspect="1"/>
          </p:cNvPicPr>
          <p:nvPr/>
        </p:nvPicPr>
        <p:blipFill>
          <a:blip r:embed="rId2"/>
          <a:stretch>
            <a:fillRect/>
          </a:stretch>
        </p:blipFill>
        <p:spPr>
          <a:xfrm>
            <a:off x="539553" y="1196752"/>
            <a:ext cx="7488832" cy="3681777"/>
          </a:xfrm>
          <a:prstGeom prst="rect">
            <a:avLst/>
          </a:prstGeom>
        </p:spPr>
      </p:pic>
      <p:sp>
        <p:nvSpPr>
          <p:cNvPr id="4" name="文字方塊 3">
            <a:extLst>
              <a:ext uri="{FF2B5EF4-FFF2-40B4-BE49-F238E27FC236}">
                <a16:creationId xmlns:a16="http://schemas.microsoft.com/office/drawing/2014/main" id="{DE9B5B8D-5730-4458-905B-72016E541D25}"/>
              </a:ext>
            </a:extLst>
          </p:cNvPr>
          <p:cNvSpPr txBox="1"/>
          <p:nvPr/>
        </p:nvSpPr>
        <p:spPr>
          <a:xfrm>
            <a:off x="755576" y="4878529"/>
            <a:ext cx="5047873" cy="1477328"/>
          </a:xfrm>
          <a:prstGeom prst="rect">
            <a:avLst/>
          </a:prstGeom>
          <a:noFill/>
        </p:spPr>
        <p:txBody>
          <a:bodyPr wrap="square" rtlCol="0">
            <a:spAutoFit/>
          </a:bodyPr>
          <a:lstStyle/>
          <a:p>
            <a:r>
              <a:rPr lang="zh-TW" altLang="en-US" b="1" u="sng" dirty="0">
                <a:solidFill>
                  <a:srgbClr val="FF0000"/>
                </a:solidFill>
                <a:latin typeface="標楷體" panose="03000509000000000000" pitchFamily="65" charset="-120"/>
                <a:ea typeface="標楷體" panose="03000509000000000000" pitchFamily="65" charset="-120"/>
              </a:rPr>
              <a:t>填寫完成後，共有三處需用印。</a:t>
            </a:r>
            <a:endParaRPr lang="en-US" altLang="zh-TW" b="1" u="sng" dirty="0">
              <a:solidFill>
                <a:srgbClr val="FF0000"/>
              </a:solidFill>
              <a:latin typeface="標楷體" panose="03000509000000000000" pitchFamily="65" charset="-120"/>
              <a:ea typeface="標楷體" panose="03000509000000000000" pitchFamily="65" charset="-120"/>
            </a:endParaRPr>
          </a:p>
          <a:p>
            <a:endParaRPr lang="en-US" altLang="zh-TW" b="1" u="sng" dirty="0">
              <a:solidFill>
                <a:srgbClr val="FF0000"/>
              </a:solidFill>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1.</a:t>
            </a:r>
            <a:r>
              <a:rPr lang="zh-TW" altLang="en-US" b="1" dirty="0">
                <a:latin typeface="標楷體" panose="03000509000000000000" pitchFamily="65" charset="-120"/>
                <a:ea typeface="標楷體" panose="03000509000000000000" pitchFamily="65" charset="-120"/>
              </a:rPr>
              <a:t>投保學校</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 可蓋學校關防章或系所章。</a:t>
            </a:r>
            <a:endParaRPr lang="en-US" altLang="zh-TW" b="1" dirty="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2.</a:t>
            </a:r>
            <a:r>
              <a:rPr lang="zh-TW" altLang="en-US" b="1" dirty="0">
                <a:latin typeface="標楷體" panose="03000509000000000000" pitchFamily="65" charset="-120"/>
                <a:ea typeface="標楷體" panose="03000509000000000000" pitchFamily="65" charset="-120"/>
              </a:rPr>
              <a:t>校長</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或職務代理人</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 可蓋校長章或系主任章。</a:t>
            </a:r>
            <a:endParaRPr lang="en-US" altLang="zh-TW" b="1" dirty="0">
              <a:latin typeface="標楷體" panose="03000509000000000000" pitchFamily="65" charset="-120"/>
              <a:ea typeface="標楷體" panose="03000509000000000000" pitchFamily="65" charset="-120"/>
            </a:endParaRPr>
          </a:p>
          <a:p>
            <a:r>
              <a:rPr lang="en-US" altLang="zh-TW" b="1" dirty="0">
                <a:latin typeface="標楷體" panose="03000509000000000000" pitchFamily="65" charset="-120"/>
                <a:ea typeface="標楷體" panose="03000509000000000000" pitchFamily="65" charset="-120"/>
              </a:rPr>
              <a:t>3.</a:t>
            </a:r>
            <a:r>
              <a:rPr lang="zh-TW" altLang="en-US" b="1" dirty="0">
                <a:latin typeface="標楷體" panose="03000509000000000000" pitchFamily="65" charset="-120"/>
                <a:ea typeface="標楷體" panose="03000509000000000000" pitchFamily="65" charset="-120"/>
              </a:rPr>
              <a:t>承辦人</a:t>
            </a:r>
            <a:r>
              <a:rPr lang="en-US" altLang="zh-TW" b="1" dirty="0">
                <a:latin typeface="標楷體" panose="03000509000000000000" pitchFamily="65" charset="-120"/>
                <a:ea typeface="標楷體" panose="03000509000000000000" pitchFamily="65" charset="-120"/>
              </a:rPr>
              <a:t>:</a:t>
            </a:r>
            <a:r>
              <a:rPr lang="zh-TW" altLang="en-US" b="1" dirty="0">
                <a:latin typeface="標楷體" panose="03000509000000000000" pitchFamily="65" charset="-120"/>
                <a:ea typeface="標楷體" panose="03000509000000000000" pitchFamily="65" charset="-120"/>
              </a:rPr>
              <a:t> 可與聯絡人不同。</a:t>
            </a:r>
          </a:p>
        </p:txBody>
      </p:sp>
    </p:spTree>
    <p:extLst>
      <p:ext uri="{BB962C8B-B14F-4D97-AF65-F5344CB8AC3E}">
        <p14:creationId xmlns:p14="http://schemas.microsoft.com/office/powerpoint/2010/main" val="4064740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290DB0A0-3A5B-462B-91A6-24E19B98896D}"/>
              </a:ext>
            </a:extLst>
          </p:cNvPr>
          <p:cNvPicPr>
            <a:picLocks noChangeAspect="1"/>
          </p:cNvPicPr>
          <p:nvPr/>
        </p:nvPicPr>
        <p:blipFill>
          <a:blip r:embed="rId2"/>
          <a:stretch>
            <a:fillRect/>
          </a:stretch>
        </p:blipFill>
        <p:spPr>
          <a:xfrm>
            <a:off x="251520" y="130324"/>
            <a:ext cx="4094908" cy="6597352"/>
          </a:xfrm>
          <a:prstGeom prst="rect">
            <a:avLst/>
          </a:prstGeom>
        </p:spPr>
      </p:pic>
      <p:sp>
        <p:nvSpPr>
          <p:cNvPr id="4" name="箭號: 向下 3">
            <a:extLst>
              <a:ext uri="{FF2B5EF4-FFF2-40B4-BE49-F238E27FC236}">
                <a16:creationId xmlns:a16="http://schemas.microsoft.com/office/drawing/2014/main" id="{2845F6D2-8593-449A-B6EC-0096B326FD98}"/>
              </a:ext>
            </a:extLst>
          </p:cNvPr>
          <p:cNvSpPr/>
          <p:nvPr/>
        </p:nvSpPr>
        <p:spPr>
          <a:xfrm rot="5400000">
            <a:off x="4932040" y="26508"/>
            <a:ext cx="360041" cy="3096346"/>
          </a:xfrm>
          <a:prstGeom prst="downArrow">
            <a:avLst>
              <a:gd name="adj1" fmla="val 50000"/>
              <a:gd name="adj2" fmla="val 995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文字方塊 1">
            <a:extLst>
              <a:ext uri="{FF2B5EF4-FFF2-40B4-BE49-F238E27FC236}">
                <a16:creationId xmlns:a16="http://schemas.microsoft.com/office/drawing/2014/main" id="{5417C396-478F-4E61-B137-1DE091FDAEC5}"/>
              </a:ext>
            </a:extLst>
          </p:cNvPr>
          <p:cNvSpPr txBox="1"/>
          <p:nvPr/>
        </p:nvSpPr>
        <p:spPr>
          <a:xfrm>
            <a:off x="4283970" y="1997839"/>
            <a:ext cx="4752528" cy="2554545"/>
          </a:xfrm>
          <a:prstGeom prst="rect">
            <a:avLst/>
          </a:prstGeom>
          <a:noFill/>
        </p:spPr>
        <p:txBody>
          <a:bodyPr wrap="square" rtlCol="0">
            <a:spAutoFit/>
          </a:bodyPr>
          <a:lstStyle/>
          <a:p>
            <a:r>
              <a:rPr lang="zh-TW" altLang="en-US" sz="2000" b="1" dirty="0">
                <a:latin typeface="標楷體" panose="03000509000000000000" pitchFamily="65" charset="-120"/>
                <a:ea typeface="標楷體" panose="03000509000000000000" pitchFamily="65" charset="-120"/>
              </a:rPr>
              <a:t>紅字部分皆為必填</a:t>
            </a:r>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生日請統一使用</a:t>
            </a:r>
            <a:r>
              <a:rPr lang="zh-TW" altLang="en-US" sz="2000" b="1" u="sng" dirty="0">
                <a:solidFill>
                  <a:srgbClr val="FF0000"/>
                </a:solidFill>
                <a:latin typeface="標楷體" panose="03000509000000000000" pitchFamily="65" charset="-120"/>
                <a:ea typeface="標楷體" panose="03000509000000000000" pitchFamily="65" charset="-120"/>
              </a:rPr>
              <a:t>民國年月日</a:t>
            </a:r>
            <a:r>
              <a:rPr lang="en-US" altLang="zh-TW" sz="2000" b="1" u="sng" dirty="0">
                <a:solidFill>
                  <a:srgbClr val="FF0000"/>
                </a:solidFill>
                <a:latin typeface="標楷體" panose="03000509000000000000" pitchFamily="65" charset="-120"/>
                <a:ea typeface="標楷體" panose="03000509000000000000" pitchFamily="65" charset="-120"/>
              </a:rPr>
              <a:t>(YY/MM/DD)</a:t>
            </a: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範例</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民國</a:t>
            </a:r>
            <a:r>
              <a:rPr lang="en-US" altLang="zh-TW" sz="2000" b="1" dirty="0">
                <a:latin typeface="標楷體" panose="03000509000000000000" pitchFamily="65" charset="-120"/>
                <a:ea typeface="標楷體" panose="03000509000000000000" pitchFamily="65" charset="-120"/>
              </a:rPr>
              <a:t>94</a:t>
            </a:r>
            <a:r>
              <a:rPr lang="zh-TW" altLang="en-US" sz="2000" b="1" dirty="0">
                <a:latin typeface="標楷體" panose="03000509000000000000" pitchFamily="65" charset="-120"/>
                <a:ea typeface="標楷體" panose="03000509000000000000" pitchFamily="65" charset="-120"/>
              </a:rPr>
              <a:t>年</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月</a:t>
            </a:r>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日出生</a:t>
            </a:r>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正確</a:t>
            </a:r>
            <a:r>
              <a:rPr lang="en-US" altLang="zh-TW" sz="2000" b="1" dirty="0">
                <a:latin typeface="標楷體" panose="03000509000000000000" pitchFamily="65" charset="-120"/>
                <a:ea typeface="標楷體" panose="03000509000000000000" pitchFamily="65" charset="-120"/>
              </a:rPr>
              <a:t>:94/01/01</a:t>
            </a:r>
          </a:p>
          <a:p>
            <a:endParaRPr lang="en-US" altLang="zh-TW" sz="2000" b="1" dirty="0">
              <a:latin typeface="標楷體" panose="03000509000000000000" pitchFamily="65" charset="-120"/>
              <a:ea typeface="標楷體" panose="03000509000000000000" pitchFamily="65" charset="-120"/>
            </a:endParaRPr>
          </a:p>
          <a:p>
            <a:r>
              <a:rPr lang="zh-TW" altLang="en-US" sz="2000" b="1" dirty="0">
                <a:latin typeface="標楷體" panose="03000509000000000000" pitchFamily="65" charset="-120"/>
                <a:ea typeface="標楷體" panose="03000509000000000000" pitchFamily="65" charset="-120"/>
              </a:rPr>
              <a:t>    錯誤</a:t>
            </a:r>
            <a:r>
              <a:rPr lang="en-US" altLang="zh-TW" sz="2000" b="1" dirty="0">
                <a:latin typeface="標楷體" panose="03000509000000000000" pitchFamily="65" charset="-120"/>
                <a:ea typeface="標楷體" panose="03000509000000000000" pitchFamily="65" charset="-120"/>
              </a:rPr>
              <a:t>:94/1/1</a:t>
            </a:r>
            <a:r>
              <a:rPr lang="zh-TW" altLang="en-US" sz="2000" b="1" dirty="0">
                <a:latin typeface="標楷體" panose="03000509000000000000" pitchFamily="65" charset="-120"/>
                <a:ea typeface="標楷體" panose="03000509000000000000" pitchFamily="65" charset="-120"/>
              </a:rPr>
              <a:t> 、</a:t>
            </a:r>
            <a:r>
              <a:rPr lang="en-US" altLang="zh-TW" sz="2000" b="1" dirty="0">
                <a:latin typeface="標楷體" panose="03000509000000000000" pitchFamily="65" charset="-120"/>
                <a:ea typeface="標楷體" panose="03000509000000000000" pitchFamily="65" charset="-120"/>
              </a:rPr>
              <a:t>094/1/1</a:t>
            </a:r>
            <a:r>
              <a:rPr lang="zh-TW" altLang="en-US" sz="2000" b="1" dirty="0">
                <a:latin typeface="標楷體" panose="03000509000000000000" pitchFamily="65" charset="-120"/>
                <a:ea typeface="標楷體" panose="03000509000000000000" pitchFamily="65" charset="-120"/>
              </a:rPr>
              <a:t> 、 </a:t>
            </a:r>
            <a:r>
              <a:rPr lang="en-US" altLang="zh-TW" sz="2000" b="1" dirty="0">
                <a:latin typeface="標楷體" panose="03000509000000000000" pitchFamily="65" charset="-120"/>
                <a:ea typeface="標楷體" panose="03000509000000000000" pitchFamily="65" charset="-120"/>
              </a:rPr>
              <a:t>940101</a:t>
            </a:r>
            <a:endParaRPr lang="zh-TW" altLang="en-US" sz="2000" b="1" dirty="0">
              <a:latin typeface="標楷體" panose="03000509000000000000" pitchFamily="65" charset="-120"/>
              <a:ea typeface="標楷體" panose="03000509000000000000" pitchFamily="65" charset="-120"/>
            </a:endParaRPr>
          </a:p>
        </p:txBody>
      </p:sp>
      <p:pic>
        <p:nvPicPr>
          <p:cNvPr id="7" name="圖形 6" descr="關閉">
            <a:extLst>
              <a:ext uri="{FF2B5EF4-FFF2-40B4-BE49-F238E27FC236}">
                <a16:creationId xmlns:a16="http://schemas.microsoft.com/office/drawing/2014/main" id="{3EE03109-1D1E-4840-BDFF-29CA2DDF25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71501" y="4077122"/>
            <a:ext cx="522173" cy="522173"/>
          </a:xfrm>
          <a:prstGeom prst="rect">
            <a:avLst/>
          </a:prstGeom>
        </p:spPr>
      </p:pic>
      <p:pic>
        <p:nvPicPr>
          <p:cNvPr id="9" name="圖形 8" descr="核取記號">
            <a:extLst>
              <a:ext uri="{FF2B5EF4-FFF2-40B4-BE49-F238E27FC236}">
                <a16:creationId xmlns:a16="http://schemas.microsoft.com/office/drawing/2014/main" id="{EE00EAAA-D8A8-4D4E-8861-059DA0D0A0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08965" y="3434997"/>
            <a:ext cx="522173" cy="522173"/>
          </a:xfrm>
          <a:prstGeom prst="rect">
            <a:avLst/>
          </a:prstGeom>
        </p:spPr>
      </p:pic>
    </p:spTree>
    <p:extLst>
      <p:ext uri="{BB962C8B-B14F-4D97-AF65-F5344CB8AC3E}">
        <p14:creationId xmlns:p14="http://schemas.microsoft.com/office/powerpoint/2010/main" val="4153627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2411760" y="2564904"/>
            <a:ext cx="4801314"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保障計畫說明</a:t>
            </a:r>
          </a:p>
        </p:txBody>
      </p:sp>
    </p:spTree>
    <p:extLst>
      <p:ext uri="{BB962C8B-B14F-4D97-AF65-F5344CB8AC3E}">
        <p14:creationId xmlns:p14="http://schemas.microsoft.com/office/powerpoint/2010/main" val="524679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1403648" y="2636912"/>
            <a:ext cx="7109639"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加退保文件填寫說明</a:t>
            </a:r>
          </a:p>
        </p:txBody>
      </p:sp>
    </p:spTree>
    <p:extLst>
      <p:ext uri="{BB962C8B-B14F-4D97-AF65-F5344CB8AC3E}">
        <p14:creationId xmlns:p14="http://schemas.microsoft.com/office/powerpoint/2010/main" val="3257430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E9E4FE0E-2958-48BE-8861-6A51B184107F}"/>
              </a:ext>
            </a:extLst>
          </p:cNvPr>
          <p:cNvPicPr>
            <a:picLocks noChangeAspect="1"/>
          </p:cNvPicPr>
          <p:nvPr/>
        </p:nvPicPr>
        <p:blipFill>
          <a:blip r:embed="rId2"/>
          <a:stretch>
            <a:fillRect/>
          </a:stretch>
        </p:blipFill>
        <p:spPr>
          <a:xfrm>
            <a:off x="408994" y="1700808"/>
            <a:ext cx="8326012" cy="3762900"/>
          </a:xfrm>
          <a:prstGeom prst="rect">
            <a:avLst/>
          </a:prstGeom>
        </p:spPr>
      </p:pic>
      <p:sp>
        <p:nvSpPr>
          <p:cNvPr id="3" name="文字方塊 2">
            <a:extLst>
              <a:ext uri="{FF2B5EF4-FFF2-40B4-BE49-F238E27FC236}">
                <a16:creationId xmlns:a16="http://schemas.microsoft.com/office/drawing/2014/main" id="{345DE07C-0683-4DB5-93B4-8D3A6BDC551C}"/>
              </a:ext>
            </a:extLst>
          </p:cNvPr>
          <p:cNvSpPr txBox="1"/>
          <p:nvPr/>
        </p:nvSpPr>
        <p:spPr>
          <a:xfrm>
            <a:off x="1835696" y="562665"/>
            <a:ext cx="4801314"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加退保文件填寫說明</a:t>
            </a:r>
          </a:p>
          <a:p>
            <a:endParaRPr lang="zh-TW" altLang="en-US" dirty="0"/>
          </a:p>
        </p:txBody>
      </p:sp>
    </p:spTree>
    <p:extLst>
      <p:ext uri="{BB962C8B-B14F-4D97-AF65-F5344CB8AC3E}">
        <p14:creationId xmlns:p14="http://schemas.microsoft.com/office/powerpoint/2010/main" val="18222901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22DA9F61-3DD5-4557-8C7C-351345811706}"/>
              </a:ext>
            </a:extLst>
          </p:cNvPr>
          <p:cNvPicPr>
            <a:picLocks noChangeAspect="1"/>
          </p:cNvPicPr>
          <p:nvPr/>
        </p:nvPicPr>
        <p:blipFill>
          <a:blip r:embed="rId2"/>
          <a:stretch>
            <a:fillRect/>
          </a:stretch>
        </p:blipFill>
        <p:spPr>
          <a:xfrm>
            <a:off x="251520" y="836712"/>
            <a:ext cx="7796126" cy="5400600"/>
          </a:xfrm>
          <a:prstGeom prst="rect">
            <a:avLst/>
          </a:prstGeom>
        </p:spPr>
      </p:pic>
    </p:spTree>
    <p:extLst>
      <p:ext uri="{BB962C8B-B14F-4D97-AF65-F5344CB8AC3E}">
        <p14:creationId xmlns:p14="http://schemas.microsoft.com/office/powerpoint/2010/main" val="32264864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2756131-1A0F-447B-A396-42E56589C615}"/>
              </a:ext>
            </a:extLst>
          </p:cNvPr>
          <p:cNvSpPr txBox="1"/>
          <p:nvPr/>
        </p:nvSpPr>
        <p:spPr>
          <a:xfrm>
            <a:off x="1763688" y="548680"/>
            <a:ext cx="4801314"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加退保文件填寫說明</a:t>
            </a:r>
          </a:p>
          <a:p>
            <a:endParaRPr lang="zh-TW" altLang="en-US" dirty="0"/>
          </a:p>
        </p:txBody>
      </p:sp>
      <p:pic>
        <p:nvPicPr>
          <p:cNvPr id="5" name="圖片 4">
            <a:extLst>
              <a:ext uri="{FF2B5EF4-FFF2-40B4-BE49-F238E27FC236}">
                <a16:creationId xmlns:a16="http://schemas.microsoft.com/office/drawing/2014/main" id="{A672C561-B441-408D-B50D-96F1DE7412FD}"/>
              </a:ext>
            </a:extLst>
          </p:cNvPr>
          <p:cNvPicPr>
            <a:picLocks noChangeAspect="1"/>
          </p:cNvPicPr>
          <p:nvPr/>
        </p:nvPicPr>
        <p:blipFill>
          <a:blip r:embed="rId2"/>
          <a:stretch>
            <a:fillRect/>
          </a:stretch>
        </p:blipFill>
        <p:spPr>
          <a:xfrm>
            <a:off x="303754" y="1340768"/>
            <a:ext cx="8536492" cy="2960672"/>
          </a:xfrm>
          <a:prstGeom prst="rect">
            <a:avLst/>
          </a:prstGeom>
        </p:spPr>
      </p:pic>
      <p:sp>
        <p:nvSpPr>
          <p:cNvPr id="7" name="文字方塊 6">
            <a:extLst>
              <a:ext uri="{FF2B5EF4-FFF2-40B4-BE49-F238E27FC236}">
                <a16:creationId xmlns:a16="http://schemas.microsoft.com/office/drawing/2014/main" id="{B761D791-3A11-4477-A393-4E2F476981C7}"/>
              </a:ext>
            </a:extLst>
          </p:cNvPr>
          <p:cNvSpPr txBox="1"/>
          <p:nvPr/>
        </p:nvSpPr>
        <p:spPr>
          <a:xfrm>
            <a:off x="303754" y="4653136"/>
            <a:ext cx="8536492" cy="1323439"/>
          </a:xfrm>
          <a:prstGeom prst="rect">
            <a:avLst/>
          </a:prstGeom>
          <a:noFill/>
        </p:spPr>
        <p:txBody>
          <a:bodyPr wrap="square" rtlCol="0">
            <a:spAutoFit/>
          </a:bodyPr>
          <a:lstStyle/>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每月份加保及退保請於</a:t>
            </a:r>
            <a:r>
              <a:rPr lang="zh-TW" altLang="en-US" sz="2000" b="1" u="sng" dirty="0">
                <a:solidFill>
                  <a:srgbClr val="FF0000"/>
                </a:solidFill>
                <a:latin typeface="標楷體" panose="03000509000000000000" pitchFamily="65" charset="-120"/>
                <a:ea typeface="標楷體" panose="03000509000000000000" pitchFamily="65" charset="-120"/>
              </a:rPr>
              <a:t>次月</a:t>
            </a:r>
            <a:r>
              <a:rPr lang="en-US" altLang="zh-TW" sz="2000" b="1" u="sng" dirty="0">
                <a:solidFill>
                  <a:srgbClr val="FF0000"/>
                </a:solidFill>
                <a:latin typeface="標楷體" panose="03000509000000000000" pitchFamily="65" charset="-120"/>
                <a:ea typeface="標楷體" panose="03000509000000000000" pitchFamily="65" charset="-120"/>
              </a:rPr>
              <a:t>10</a:t>
            </a:r>
            <a:r>
              <a:rPr lang="zh-TW" altLang="en-US" sz="2000" b="1" u="sng" dirty="0">
                <a:solidFill>
                  <a:srgbClr val="FF0000"/>
                </a:solidFill>
                <a:latin typeface="標楷體" panose="03000509000000000000" pitchFamily="65" charset="-120"/>
                <a:ea typeface="標楷體" panose="03000509000000000000" pitchFamily="65" charset="-120"/>
              </a:rPr>
              <a:t>日前</a:t>
            </a:r>
            <a:r>
              <a:rPr lang="zh-TW" altLang="en-US" sz="2000" dirty="0">
                <a:latin typeface="標楷體" panose="03000509000000000000" pitchFamily="65" charset="-120"/>
                <a:ea typeface="標楷體" panose="03000509000000000000" pitchFamily="65" charset="-120"/>
              </a:rPr>
              <a:t>送件至指定受理信箱。</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保單號碼、要保單位、學生基本資料請務必填寫。</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加保人員請填寫</a:t>
            </a:r>
            <a:r>
              <a:rPr lang="zh-TW" altLang="en-US" sz="2000" b="1" u="sng" dirty="0">
                <a:solidFill>
                  <a:srgbClr val="FF0000"/>
                </a:solidFill>
                <a:latin typeface="標楷體" panose="03000509000000000000" pitchFamily="65" charset="-120"/>
                <a:ea typeface="標楷體" panose="03000509000000000000" pitchFamily="65" charset="-120"/>
              </a:rPr>
              <a:t>轉入日期</a:t>
            </a:r>
            <a:r>
              <a:rPr lang="zh-TW" altLang="en-US" sz="2000" dirty="0">
                <a:latin typeface="標楷體" panose="03000509000000000000" pitchFamily="65" charset="-120"/>
                <a:ea typeface="標楷體" panose="03000509000000000000" pitchFamily="65" charset="-120"/>
              </a:rPr>
              <a:t>，並以</a:t>
            </a:r>
            <a:r>
              <a:rPr lang="zh-TW" altLang="en-US" sz="2000" b="1" u="sng" dirty="0">
                <a:solidFill>
                  <a:srgbClr val="FF0000"/>
                </a:solidFill>
                <a:latin typeface="標楷體" panose="03000509000000000000" pitchFamily="65" charset="-120"/>
                <a:ea typeface="標楷體" panose="03000509000000000000" pitchFamily="65" charset="-120"/>
              </a:rPr>
              <a:t>加保當月</a:t>
            </a:r>
            <a:r>
              <a:rPr lang="zh-TW" altLang="en-US" sz="2000" dirty="0">
                <a:latin typeface="標楷體" panose="03000509000000000000" pitchFamily="65" charset="-120"/>
                <a:ea typeface="標楷體" panose="03000509000000000000" pitchFamily="65" charset="-120"/>
              </a:rPr>
              <a:t>計算應收保險費。</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退保人員請填寫</a:t>
            </a:r>
            <a:r>
              <a:rPr lang="zh-TW" altLang="en-US" sz="2000" b="1" u="sng" dirty="0">
                <a:solidFill>
                  <a:srgbClr val="FF0000"/>
                </a:solidFill>
                <a:latin typeface="標楷體" panose="03000509000000000000" pitchFamily="65" charset="-120"/>
                <a:ea typeface="標楷體" panose="03000509000000000000" pitchFamily="65" charset="-120"/>
              </a:rPr>
              <a:t>喪失學籍日期</a:t>
            </a:r>
            <a:r>
              <a:rPr lang="zh-TW" altLang="en-US" sz="2000" dirty="0">
                <a:latin typeface="標楷體" panose="03000509000000000000" pitchFamily="65" charset="-120"/>
                <a:ea typeface="標楷體" panose="03000509000000000000" pitchFamily="65" charset="-120"/>
              </a:rPr>
              <a:t>，並以</a:t>
            </a:r>
            <a:r>
              <a:rPr lang="zh-TW" altLang="en-US" sz="2000" b="1" u="sng" dirty="0">
                <a:solidFill>
                  <a:srgbClr val="FF0000"/>
                </a:solidFill>
                <a:latin typeface="標楷體" panose="03000509000000000000" pitchFamily="65" charset="-120"/>
                <a:ea typeface="標楷體" panose="03000509000000000000" pitchFamily="65" charset="-120"/>
              </a:rPr>
              <a:t>喪失學籍日次月</a:t>
            </a:r>
            <a:r>
              <a:rPr lang="zh-TW" altLang="en-US" sz="2000" dirty="0">
                <a:latin typeface="標楷體" panose="03000509000000000000" pitchFamily="65" charset="-120"/>
                <a:ea typeface="標楷體" panose="03000509000000000000" pitchFamily="65" charset="-120"/>
              </a:rPr>
              <a:t>計算應退保險費。</a:t>
            </a:r>
          </a:p>
        </p:txBody>
      </p:sp>
    </p:spTree>
    <p:extLst>
      <p:ext uri="{BB962C8B-B14F-4D97-AF65-F5344CB8AC3E}">
        <p14:creationId xmlns:p14="http://schemas.microsoft.com/office/powerpoint/2010/main" val="28114304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32756131-1A0F-447B-A396-42E56589C615}"/>
              </a:ext>
            </a:extLst>
          </p:cNvPr>
          <p:cNvSpPr txBox="1"/>
          <p:nvPr/>
        </p:nvSpPr>
        <p:spPr>
          <a:xfrm>
            <a:off x="1763688" y="116632"/>
            <a:ext cx="4801314"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加退保文件填寫說明</a:t>
            </a:r>
          </a:p>
          <a:p>
            <a:endParaRPr lang="zh-TW" altLang="en-US" dirty="0"/>
          </a:p>
        </p:txBody>
      </p:sp>
      <p:sp>
        <p:nvSpPr>
          <p:cNvPr id="7" name="文字方塊 6">
            <a:extLst>
              <a:ext uri="{FF2B5EF4-FFF2-40B4-BE49-F238E27FC236}">
                <a16:creationId xmlns:a16="http://schemas.microsoft.com/office/drawing/2014/main" id="{B761D791-3A11-4477-A393-4E2F476981C7}"/>
              </a:ext>
            </a:extLst>
          </p:cNvPr>
          <p:cNvSpPr txBox="1"/>
          <p:nvPr/>
        </p:nvSpPr>
        <p:spPr>
          <a:xfrm>
            <a:off x="33256" y="3933056"/>
            <a:ext cx="9075247" cy="2246769"/>
          </a:xfrm>
          <a:prstGeom prst="rect">
            <a:avLst/>
          </a:prstGeom>
          <a:noFill/>
        </p:spPr>
        <p:txBody>
          <a:bodyPr wrap="square" rtlCol="0">
            <a:spAutoFit/>
          </a:bodyPr>
          <a:lstStyle/>
          <a:p>
            <a:r>
              <a:rPr lang="en-US" altLang="zh-TW" sz="2000" dirty="0">
                <a:latin typeface="標楷體" panose="03000509000000000000" pitchFamily="65" charset="-120"/>
                <a:ea typeface="標楷體" panose="03000509000000000000" pitchFamily="65" charset="-120"/>
              </a:rPr>
              <a:t>1.</a:t>
            </a:r>
            <a:r>
              <a:rPr lang="zh-TW" altLang="en-US" sz="2000" dirty="0">
                <a:latin typeface="標楷體" panose="03000509000000000000" pitchFamily="65" charset="-120"/>
                <a:ea typeface="標楷體" panose="03000509000000000000" pitchFamily="65" charset="-120"/>
              </a:rPr>
              <a:t>若有退費請提供匯款帳戶及影本。</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2.</a:t>
            </a:r>
            <a:r>
              <a:rPr lang="zh-TW" altLang="en-US" sz="2000" dirty="0">
                <a:latin typeface="標楷體" panose="03000509000000000000" pitchFamily="65" charset="-120"/>
                <a:ea typeface="標楷體" panose="03000509000000000000" pitchFamily="65" charset="-120"/>
              </a:rPr>
              <a:t>可蓋系所章，但需與投保時蓋的章一致。</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3.</a:t>
            </a:r>
            <a:r>
              <a:rPr lang="zh-TW" altLang="en-US" sz="2000" dirty="0">
                <a:latin typeface="標楷體" panose="03000509000000000000" pitchFamily="65" charset="-120"/>
                <a:ea typeface="標楷體" panose="03000509000000000000" pitchFamily="65" charset="-120"/>
              </a:rPr>
              <a:t>可蓋校長章或系主任章，但需與投保時蓋的章一致。</a:t>
            </a:r>
            <a:endParaRPr lang="en-US" altLang="zh-TW" sz="2000" dirty="0">
              <a:latin typeface="標楷體" panose="03000509000000000000" pitchFamily="65" charset="-120"/>
              <a:ea typeface="標楷體" panose="03000509000000000000" pitchFamily="65" charset="-120"/>
            </a:endParaRPr>
          </a:p>
          <a:p>
            <a:r>
              <a:rPr lang="en-US" altLang="zh-TW" sz="2000" dirty="0">
                <a:latin typeface="標楷體" panose="03000509000000000000" pitchFamily="65" charset="-120"/>
                <a:ea typeface="標楷體" panose="03000509000000000000" pitchFamily="65" charset="-120"/>
              </a:rPr>
              <a:t>4.</a:t>
            </a:r>
            <a:r>
              <a:rPr lang="zh-TW" altLang="en-US" sz="2000" dirty="0">
                <a:latin typeface="標楷體" panose="03000509000000000000" pitchFamily="65" charset="-120"/>
                <a:ea typeface="標楷體" panose="03000509000000000000" pitchFamily="65" charset="-120"/>
              </a:rPr>
              <a:t>聯絡人資訊請填寫。</a:t>
            </a:r>
            <a:endParaRPr lang="en-US" altLang="zh-TW" sz="2000" dirty="0">
              <a:latin typeface="標楷體" panose="03000509000000000000" pitchFamily="65" charset="-120"/>
              <a:ea typeface="標楷體" panose="03000509000000000000" pitchFamily="65" charset="-120"/>
            </a:endParaRPr>
          </a:p>
          <a:p>
            <a:endParaRPr lang="en-US" altLang="zh-TW" sz="2000" dirty="0">
              <a:latin typeface="標楷體" panose="03000509000000000000" pitchFamily="65" charset="-120"/>
              <a:ea typeface="標楷體" panose="03000509000000000000" pitchFamily="65" charset="-120"/>
            </a:endParaRPr>
          </a:p>
          <a:p>
            <a:r>
              <a:rPr lang="zh-TW" altLang="en-US" sz="2000" b="1" u="sng" dirty="0">
                <a:latin typeface="標楷體" panose="03000509000000000000" pitchFamily="65" charset="-120"/>
                <a:ea typeface="標楷體" panose="03000509000000000000" pitchFamily="65" charset="-120"/>
              </a:rPr>
              <a:t>*填寫及用印完成後，請將</a:t>
            </a:r>
            <a:r>
              <a:rPr lang="zh-TW" altLang="en-US" sz="2000" b="1" u="sng" dirty="0">
                <a:solidFill>
                  <a:srgbClr val="FF0000"/>
                </a:solidFill>
                <a:latin typeface="標楷體" panose="03000509000000000000" pitchFamily="65" charset="-120"/>
                <a:ea typeface="標楷體" panose="03000509000000000000" pitchFamily="65" charset="-120"/>
              </a:rPr>
              <a:t>掃描檔及電子檔</a:t>
            </a:r>
            <a:r>
              <a:rPr lang="zh-TW" altLang="en-US" sz="2000" b="1" u="sng" dirty="0">
                <a:latin typeface="標楷體" panose="03000509000000000000" pitchFamily="65" charset="-120"/>
                <a:ea typeface="標楷體" panose="03000509000000000000" pitchFamily="65" charset="-120"/>
              </a:rPr>
              <a:t>一並寄至受理信箱</a:t>
            </a:r>
            <a:r>
              <a:rPr lang="en-US" altLang="zh-TW" sz="2000" b="1" u="sng" dirty="0">
                <a:latin typeface="標楷體" panose="03000509000000000000" pitchFamily="65" charset="-120"/>
                <a:ea typeface="標楷體" panose="03000509000000000000" pitchFamily="65" charset="-120"/>
              </a:rPr>
              <a:t>!</a:t>
            </a:r>
          </a:p>
          <a:p>
            <a:r>
              <a:rPr lang="zh-TW" altLang="en-US" sz="2000" b="1" dirty="0">
                <a:latin typeface="標楷體" panose="03000509000000000000" pitchFamily="65" charset="-120"/>
                <a:ea typeface="標楷體" panose="03000509000000000000" pitchFamily="65" charset="-120"/>
              </a:rPr>
              <a:t>受理信箱</a:t>
            </a:r>
            <a:r>
              <a:rPr lang="en-US" altLang="zh-TW" sz="2000" b="1" dirty="0">
                <a:latin typeface="標楷體" panose="03000509000000000000" pitchFamily="65" charset="-120"/>
                <a:ea typeface="標楷體" panose="03000509000000000000" pitchFamily="65" charset="-120"/>
              </a:rPr>
              <a:t>:</a:t>
            </a:r>
            <a:r>
              <a:rPr lang="en-US" altLang="zh-TW" sz="2000" b="1" dirty="0">
                <a:solidFill>
                  <a:srgbClr val="FF0000"/>
                </a:solidFill>
                <a:latin typeface="標楷體" panose="03000509000000000000" pitchFamily="65" charset="-120"/>
                <a:ea typeface="標楷體" panose="03000509000000000000" pitchFamily="65" charset="-120"/>
              </a:rPr>
              <a:t>skiad5@skinsurance.com.tw</a:t>
            </a:r>
            <a:endParaRPr lang="zh-TW" altLang="en-US" sz="2000" b="1" dirty="0">
              <a:solidFill>
                <a:srgbClr val="FF0000"/>
              </a:solidFill>
              <a:latin typeface="標楷體" panose="03000509000000000000" pitchFamily="65" charset="-120"/>
              <a:ea typeface="標楷體" panose="03000509000000000000" pitchFamily="65" charset="-120"/>
            </a:endParaRPr>
          </a:p>
        </p:txBody>
      </p:sp>
      <p:pic>
        <p:nvPicPr>
          <p:cNvPr id="3" name="圖片 2">
            <a:extLst>
              <a:ext uri="{FF2B5EF4-FFF2-40B4-BE49-F238E27FC236}">
                <a16:creationId xmlns:a16="http://schemas.microsoft.com/office/drawing/2014/main" id="{07EA13F8-C671-4685-8DF5-408461CEBF09}"/>
              </a:ext>
            </a:extLst>
          </p:cNvPr>
          <p:cNvPicPr>
            <a:picLocks noChangeAspect="1"/>
          </p:cNvPicPr>
          <p:nvPr/>
        </p:nvPicPr>
        <p:blipFill>
          <a:blip r:embed="rId2"/>
          <a:stretch>
            <a:fillRect/>
          </a:stretch>
        </p:blipFill>
        <p:spPr>
          <a:xfrm>
            <a:off x="33256" y="836712"/>
            <a:ext cx="8815234" cy="3008427"/>
          </a:xfrm>
          <a:prstGeom prst="rect">
            <a:avLst/>
          </a:prstGeom>
        </p:spPr>
      </p:pic>
    </p:spTree>
    <p:extLst>
      <p:ext uri="{BB962C8B-B14F-4D97-AF65-F5344CB8AC3E}">
        <p14:creationId xmlns:p14="http://schemas.microsoft.com/office/powerpoint/2010/main" val="3779428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39E6E6C7-A720-4F95-BD41-32809CB48DB6}"/>
              </a:ext>
            </a:extLst>
          </p:cNvPr>
          <p:cNvSpPr txBox="1"/>
          <p:nvPr/>
        </p:nvSpPr>
        <p:spPr>
          <a:xfrm>
            <a:off x="2339752" y="2413337"/>
            <a:ext cx="4801314" cy="1015663"/>
          </a:xfrm>
          <a:prstGeom prst="rect">
            <a:avLst/>
          </a:prstGeom>
          <a:noFill/>
        </p:spPr>
        <p:txBody>
          <a:bodyPr wrap="none" rtlCol="0">
            <a:spAutoFit/>
          </a:bodyPr>
          <a:lstStyle/>
          <a:p>
            <a:r>
              <a:rPr lang="zh-TW" altLang="en-US" sz="6000" b="1" dirty="0">
                <a:solidFill>
                  <a:srgbClr val="FF0000"/>
                </a:solidFill>
                <a:latin typeface="微軟正黑體" panose="020B0604030504040204" pitchFamily="34" charset="-120"/>
                <a:ea typeface="微軟正黑體" panose="020B0604030504040204" pitchFamily="34" charset="-120"/>
              </a:rPr>
              <a:t>理賠流程說明</a:t>
            </a:r>
          </a:p>
        </p:txBody>
      </p:sp>
    </p:spTree>
    <p:extLst>
      <p:ext uri="{BB962C8B-B14F-4D97-AF65-F5344CB8AC3E}">
        <p14:creationId xmlns:p14="http://schemas.microsoft.com/office/powerpoint/2010/main" val="5008484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5F825A6-A98F-4DCC-9723-6A8EF9B71E70}"/>
              </a:ext>
            </a:extLst>
          </p:cNvPr>
          <p:cNvPicPr>
            <a:picLocks noChangeAspect="1"/>
          </p:cNvPicPr>
          <p:nvPr/>
        </p:nvPicPr>
        <p:blipFill>
          <a:blip r:embed="rId2"/>
          <a:stretch>
            <a:fillRect/>
          </a:stretch>
        </p:blipFill>
        <p:spPr>
          <a:xfrm>
            <a:off x="394704" y="1988840"/>
            <a:ext cx="8354591" cy="3677163"/>
          </a:xfrm>
          <a:prstGeom prst="rect">
            <a:avLst/>
          </a:prstGeom>
        </p:spPr>
      </p:pic>
      <p:sp>
        <p:nvSpPr>
          <p:cNvPr id="3" name="文字方塊 2">
            <a:extLst>
              <a:ext uri="{FF2B5EF4-FFF2-40B4-BE49-F238E27FC236}">
                <a16:creationId xmlns:a16="http://schemas.microsoft.com/office/drawing/2014/main" id="{707487C3-5919-4344-93CF-6F7F9F8A9912}"/>
              </a:ext>
            </a:extLst>
          </p:cNvPr>
          <p:cNvSpPr txBox="1"/>
          <p:nvPr/>
        </p:nvSpPr>
        <p:spPr>
          <a:xfrm>
            <a:off x="2555776" y="548680"/>
            <a:ext cx="3262432" cy="984885"/>
          </a:xfrm>
          <a:prstGeom prst="rect">
            <a:avLst/>
          </a:prstGeom>
          <a:noFill/>
        </p:spPr>
        <p:txBody>
          <a:bodyPr wrap="none" rtlCol="0">
            <a:spAutoFit/>
          </a:bodyPr>
          <a:lstStyle/>
          <a:p>
            <a:r>
              <a:rPr lang="zh-TW" altLang="en-US" sz="40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理賠流程說明</a:t>
            </a:r>
          </a:p>
          <a:p>
            <a:endParaRPr lang="zh-TW" altLang="en-US" dirty="0"/>
          </a:p>
        </p:txBody>
      </p:sp>
    </p:spTree>
    <p:extLst>
      <p:ext uri="{BB962C8B-B14F-4D97-AF65-F5344CB8AC3E}">
        <p14:creationId xmlns:p14="http://schemas.microsoft.com/office/powerpoint/2010/main" val="944255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234F307F-CEBC-4C1E-BF64-DC92228B1F41}"/>
              </a:ext>
            </a:extLst>
          </p:cNvPr>
          <p:cNvPicPr>
            <a:picLocks noChangeAspect="1"/>
          </p:cNvPicPr>
          <p:nvPr/>
        </p:nvPicPr>
        <p:blipFill>
          <a:blip r:embed="rId2"/>
          <a:stretch>
            <a:fillRect/>
          </a:stretch>
        </p:blipFill>
        <p:spPr>
          <a:xfrm>
            <a:off x="251520" y="130324"/>
            <a:ext cx="4422562" cy="6597352"/>
          </a:xfrm>
          <a:prstGeom prst="rect">
            <a:avLst/>
          </a:prstGeom>
        </p:spPr>
      </p:pic>
      <p:sp>
        <p:nvSpPr>
          <p:cNvPr id="5" name="文字方塊 4">
            <a:extLst>
              <a:ext uri="{FF2B5EF4-FFF2-40B4-BE49-F238E27FC236}">
                <a16:creationId xmlns:a16="http://schemas.microsoft.com/office/drawing/2014/main" id="{35DAC83A-6DA9-4BEF-94C1-7923FBAB9967}"/>
              </a:ext>
            </a:extLst>
          </p:cNvPr>
          <p:cNvSpPr txBox="1"/>
          <p:nvPr/>
        </p:nvSpPr>
        <p:spPr>
          <a:xfrm>
            <a:off x="4860032" y="3212976"/>
            <a:ext cx="4211960" cy="2862322"/>
          </a:xfrm>
          <a:prstGeom prst="rect">
            <a:avLst/>
          </a:prstGeom>
          <a:noFill/>
        </p:spPr>
        <p:txBody>
          <a:bodyPr wrap="square" rtlCol="0">
            <a:spAutoFit/>
          </a:bodyPr>
          <a:lstStyle/>
          <a:p>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必填欄位已用</a:t>
            </a:r>
            <a:r>
              <a:rPr lang="zh-TW" altLang="en-US" sz="2000" b="1" dirty="0">
                <a:solidFill>
                  <a:srgbClr val="FF0000"/>
                </a:solidFill>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標註</a:t>
            </a:r>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2.</a:t>
            </a:r>
            <a:r>
              <a:rPr lang="zh-TW" altLang="en-US" sz="2000" b="1" u="sng" dirty="0">
                <a:solidFill>
                  <a:srgbClr val="FF0000"/>
                </a:solidFill>
                <a:latin typeface="標楷體" panose="03000509000000000000" pitchFamily="65" charset="-120"/>
                <a:ea typeface="標楷體" panose="03000509000000000000" pitchFamily="65" charset="-120"/>
              </a:rPr>
              <a:t>立同意書人處請簽章</a:t>
            </a:r>
            <a:endParaRPr lang="en-US" altLang="zh-TW" sz="2000" b="1" u="sng" dirty="0">
              <a:solidFill>
                <a:srgbClr val="FF0000"/>
              </a:solidFill>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未成年人或受有監護宣告者，法定代理人</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監護人欄位請務必填妥。</a:t>
            </a:r>
            <a:r>
              <a:rPr lang="en-US" altLang="zh-TW" sz="2000" b="1" dirty="0">
                <a:latin typeface="標楷體" panose="03000509000000000000" pitchFamily="65" charset="-120"/>
                <a:ea typeface="標楷體" panose="03000509000000000000" pitchFamily="65" charset="-120"/>
              </a:rPr>
              <a:t>)</a:t>
            </a:r>
          </a:p>
          <a:p>
            <a:endParaRPr lang="en-US" altLang="zh-TW" sz="2000" b="1" dirty="0">
              <a:latin typeface="標楷體" panose="03000509000000000000" pitchFamily="65" charset="-120"/>
              <a:ea typeface="標楷體" panose="03000509000000000000" pitchFamily="65" charset="-120"/>
            </a:endParaRPr>
          </a:p>
          <a:p>
            <a:endParaRPr lang="en-US" altLang="zh-TW" sz="2000" b="1" dirty="0">
              <a:latin typeface="標楷體" panose="03000509000000000000" pitchFamily="65" charset="-120"/>
              <a:ea typeface="標楷體" panose="03000509000000000000" pitchFamily="65" charset="-120"/>
            </a:endParaRPr>
          </a:p>
          <a:p>
            <a:pPr algn="ctr"/>
            <a:endParaRPr lang="en-US" altLang="zh-TW" sz="2000" b="1" dirty="0">
              <a:latin typeface="標楷體" panose="03000509000000000000" pitchFamily="65" charset="-120"/>
              <a:ea typeface="標楷體" panose="03000509000000000000" pitchFamily="65" charset="-120"/>
            </a:endParaRPr>
          </a:p>
          <a:p>
            <a:endParaRPr lang="zh-TW" altLang="en-US" sz="2000" b="1" dirty="0">
              <a:latin typeface="標楷體" panose="03000509000000000000" pitchFamily="65" charset="-120"/>
              <a:ea typeface="標楷體" panose="03000509000000000000" pitchFamily="65" charset="-120"/>
            </a:endParaRPr>
          </a:p>
        </p:txBody>
      </p:sp>
      <p:sp>
        <p:nvSpPr>
          <p:cNvPr id="6" name="文字方塊 5">
            <a:extLst>
              <a:ext uri="{FF2B5EF4-FFF2-40B4-BE49-F238E27FC236}">
                <a16:creationId xmlns:a16="http://schemas.microsoft.com/office/drawing/2014/main" id="{935FB8B5-5138-42D6-92E5-4F170F59FF09}"/>
              </a:ext>
            </a:extLst>
          </p:cNvPr>
          <p:cNvSpPr txBox="1"/>
          <p:nvPr/>
        </p:nvSpPr>
        <p:spPr>
          <a:xfrm>
            <a:off x="5292080" y="1484784"/>
            <a:ext cx="2339102" cy="523220"/>
          </a:xfrm>
          <a:prstGeom prst="rect">
            <a:avLst/>
          </a:prstGeom>
          <a:noFill/>
        </p:spPr>
        <p:txBody>
          <a:bodyPr wrap="none" rtlCol="0">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1</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p>
        </p:txBody>
      </p:sp>
    </p:spTree>
    <p:extLst>
      <p:ext uri="{BB962C8B-B14F-4D97-AF65-F5344CB8AC3E}">
        <p14:creationId xmlns:p14="http://schemas.microsoft.com/office/powerpoint/2010/main" val="22828447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18C73929-AB78-4E70-B4B1-4F7270C673BC}"/>
              </a:ext>
            </a:extLst>
          </p:cNvPr>
          <p:cNvSpPr txBox="1"/>
          <p:nvPr/>
        </p:nvSpPr>
        <p:spPr>
          <a:xfrm>
            <a:off x="4860032" y="3284984"/>
            <a:ext cx="4032448" cy="707886"/>
          </a:xfrm>
          <a:prstGeom prst="rect">
            <a:avLst/>
          </a:prstGeom>
          <a:noFill/>
        </p:spPr>
        <p:txBody>
          <a:bodyPr wrap="square" rtlCol="0">
            <a:spAutoFit/>
          </a:bodyPr>
          <a:lstStyle/>
          <a:p>
            <a:r>
              <a:rPr lang="en-US" altLang="zh-TW" sz="2000" b="1" dirty="0">
                <a:latin typeface="標楷體" panose="03000509000000000000" pitchFamily="65" charset="-120"/>
                <a:ea typeface="標楷體" panose="03000509000000000000" pitchFamily="65" charset="-120"/>
              </a:rPr>
              <a:t>1.</a:t>
            </a:r>
            <a:r>
              <a:rPr lang="zh-TW" altLang="en-US" sz="2000" b="1" dirty="0">
                <a:latin typeface="標楷體" panose="03000509000000000000" pitchFamily="65" charset="-120"/>
                <a:ea typeface="標楷體" panose="03000509000000000000" pitchFamily="65" charset="-120"/>
              </a:rPr>
              <a:t>依申請的理賠項目檢附對應文件</a:t>
            </a:r>
            <a:endParaRPr lang="en-US" altLang="zh-TW" sz="2000" b="1" dirty="0">
              <a:latin typeface="標楷體" panose="03000509000000000000" pitchFamily="65" charset="-120"/>
              <a:ea typeface="標楷體" panose="03000509000000000000" pitchFamily="65" charset="-120"/>
            </a:endParaRPr>
          </a:p>
          <a:p>
            <a:r>
              <a:rPr lang="en-US" altLang="zh-TW" sz="2000" b="1" dirty="0">
                <a:latin typeface="標楷體" panose="03000509000000000000" pitchFamily="65" charset="-120"/>
                <a:ea typeface="標楷體" panose="03000509000000000000" pitchFamily="65" charset="-120"/>
              </a:rPr>
              <a:t>2.</a:t>
            </a:r>
            <a:r>
              <a:rPr lang="zh-TW" altLang="en-US" sz="2000" b="1" u="sng" dirty="0">
                <a:solidFill>
                  <a:srgbClr val="FF0000"/>
                </a:solidFill>
                <a:latin typeface="標楷體" panose="03000509000000000000" pitchFamily="65" charset="-120"/>
                <a:ea typeface="標楷體" panose="03000509000000000000" pitchFamily="65" charset="-120"/>
              </a:rPr>
              <a:t>請黏貼身分證正反面影本</a:t>
            </a:r>
          </a:p>
        </p:txBody>
      </p:sp>
      <p:pic>
        <p:nvPicPr>
          <p:cNvPr id="7" name="圖片 6">
            <a:extLst>
              <a:ext uri="{FF2B5EF4-FFF2-40B4-BE49-F238E27FC236}">
                <a16:creationId xmlns:a16="http://schemas.microsoft.com/office/drawing/2014/main" id="{BA5582A8-D796-4825-A3FA-17504C64305C}"/>
              </a:ext>
            </a:extLst>
          </p:cNvPr>
          <p:cNvPicPr>
            <a:picLocks noChangeAspect="1"/>
          </p:cNvPicPr>
          <p:nvPr/>
        </p:nvPicPr>
        <p:blipFill>
          <a:blip r:embed="rId2"/>
          <a:stretch>
            <a:fillRect/>
          </a:stretch>
        </p:blipFill>
        <p:spPr>
          <a:xfrm>
            <a:off x="251520" y="1399"/>
            <a:ext cx="4562833" cy="6718735"/>
          </a:xfrm>
          <a:prstGeom prst="rect">
            <a:avLst/>
          </a:prstGeom>
        </p:spPr>
      </p:pic>
      <p:sp>
        <p:nvSpPr>
          <p:cNvPr id="8" name="矩形 7">
            <a:extLst>
              <a:ext uri="{FF2B5EF4-FFF2-40B4-BE49-F238E27FC236}">
                <a16:creationId xmlns:a16="http://schemas.microsoft.com/office/drawing/2014/main" id="{B4B09F8D-7C6B-4888-8F87-149373D9B7F9}"/>
              </a:ext>
            </a:extLst>
          </p:cNvPr>
          <p:cNvSpPr/>
          <p:nvPr/>
        </p:nvSpPr>
        <p:spPr>
          <a:xfrm>
            <a:off x="5292080" y="1412776"/>
            <a:ext cx="2339102" cy="523220"/>
          </a:xfrm>
          <a:prstGeom prst="rect">
            <a:avLst/>
          </a:prstGeom>
        </p:spPr>
        <p:txBody>
          <a:bodyPr wrap="non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2</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p>
        </p:txBody>
      </p:sp>
    </p:spTree>
    <p:extLst>
      <p:ext uri="{BB962C8B-B14F-4D97-AF65-F5344CB8AC3E}">
        <p14:creationId xmlns:p14="http://schemas.microsoft.com/office/powerpoint/2010/main" val="31762297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E8359A8A-A1E5-4E3E-8C89-6279BE61B614}"/>
              </a:ext>
            </a:extLst>
          </p:cNvPr>
          <p:cNvPicPr>
            <a:picLocks noChangeAspect="1"/>
          </p:cNvPicPr>
          <p:nvPr/>
        </p:nvPicPr>
        <p:blipFill>
          <a:blip r:embed="rId2"/>
          <a:srcRect l="1" r="-500" b="38083"/>
          <a:stretch/>
        </p:blipFill>
        <p:spPr>
          <a:xfrm>
            <a:off x="323528" y="836712"/>
            <a:ext cx="4705452" cy="4464496"/>
          </a:xfrm>
          <a:prstGeom prst="rect">
            <a:avLst/>
          </a:prstGeom>
        </p:spPr>
      </p:pic>
      <p:sp>
        <p:nvSpPr>
          <p:cNvPr id="5" name="矩形 4">
            <a:extLst>
              <a:ext uri="{FF2B5EF4-FFF2-40B4-BE49-F238E27FC236}">
                <a16:creationId xmlns:a16="http://schemas.microsoft.com/office/drawing/2014/main" id="{6F031CB8-976A-4426-B83B-2DA7231182F1}"/>
              </a:ext>
            </a:extLst>
          </p:cNvPr>
          <p:cNvSpPr/>
          <p:nvPr/>
        </p:nvSpPr>
        <p:spPr>
          <a:xfrm>
            <a:off x="5364088" y="1412776"/>
            <a:ext cx="2339102" cy="523220"/>
          </a:xfrm>
          <a:prstGeom prst="rect">
            <a:avLst/>
          </a:prstGeom>
        </p:spPr>
        <p:txBody>
          <a:bodyPr wrap="none">
            <a:spAutoFit/>
          </a:bodyPr>
          <a:lstStyle/>
          <a:p>
            <a:r>
              <a:rPr lang="zh-TW" altLang="en-US" sz="2800" b="1" dirty="0">
                <a:latin typeface="標楷體" panose="03000509000000000000" pitchFamily="65" charset="-120"/>
                <a:ea typeface="標楷體" panose="03000509000000000000" pitchFamily="65" charset="-120"/>
              </a:rPr>
              <a:t>第</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頁，共</a:t>
            </a:r>
            <a:r>
              <a:rPr lang="en-US" altLang="zh-TW" sz="2800" b="1" dirty="0">
                <a:latin typeface="標楷體" panose="03000509000000000000" pitchFamily="65" charset="-120"/>
                <a:ea typeface="標楷體" panose="03000509000000000000" pitchFamily="65" charset="-120"/>
              </a:rPr>
              <a:t>3</a:t>
            </a:r>
            <a:r>
              <a:rPr lang="zh-TW" altLang="en-US" sz="2800" b="1" dirty="0">
                <a:latin typeface="標楷體" panose="03000509000000000000" pitchFamily="65" charset="-120"/>
                <a:ea typeface="標楷體" panose="03000509000000000000" pitchFamily="65" charset="-120"/>
              </a:rPr>
              <a:t>頁</a:t>
            </a:r>
          </a:p>
        </p:txBody>
      </p:sp>
      <p:sp>
        <p:nvSpPr>
          <p:cNvPr id="6" name="文字方塊 5">
            <a:extLst>
              <a:ext uri="{FF2B5EF4-FFF2-40B4-BE49-F238E27FC236}">
                <a16:creationId xmlns:a16="http://schemas.microsoft.com/office/drawing/2014/main" id="{18DD4E5E-E4AF-4DB4-827F-6340BD1850DA}"/>
              </a:ext>
            </a:extLst>
          </p:cNvPr>
          <p:cNvSpPr txBox="1"/>
          <p:nvPr/>
        </p:nvSpPr>
        <p:spPr>
          <a:xfrm>
            <a:off x="5028980" y="3789040"/>
            <a:ext cx="4032448" cy="707886"/>
          </a:xfrm>
          <a:prstGeom prst="rect">
            <a:avLst/>
          </a:prstGeom>
          <a:noFill/>
        </p:spPr>
        <p:txBody>
          <a:bodyPr wrap="square" rtlCol="0">
            <a:spAutoFit/>
          </a:bodyPr>
          <a:lstStyle/>
          <a:p>
            <a:r>
              <a:rPr lang="zh-TW" altLang="en-US" sz="2000" b="1" u="sng" dirty="0">
                <a:solidFill>
                  <a:srgbClr val="FF0000"/>
                </a:solidFill>
                <a:latin typeface="標楷體" panose="03000509000000000000" pitchFamily="65" charset="-120"/>
                <a:ea typeface="標楷體" panose="03000509000000000000" pitchFamily="65" charset="-120"/>
              </a:rPr>
              <a:t>填寫完畢後請將申請書及理賠應檢附的文件寄至各區窗口。</a:t>
            </a:r>
          </a:p>
        </p:txBody>
      </p:sp>
    </p:spTree>
    <p:extLst>
      <p:ext uri="{BB962C8B-B14F-4D97-AF65-F5344CB8AC3E}">
        <p14:creationId xmlns:p14="http://schemas.microsoft.com/office/powerpoint/2010/main" val="4014226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131840" y="488727"/>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7" name="矩形 12"/>
          <p:cNvSpPr>
            <a:spLocks noChangeArrowheads="1"/>
          </p:cNvSpPr>
          <p:nvPr/>
        </p:nvSpPr>
        <p:spPr bwMode="auto">
          <a:xfrm>
            <a:off x="611560" y="1268760"/>
            <a:ext cx="8135937"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TW" altLang="en-US" b="1" dirty="0">
                <a:solidFill>
                  <a:srgbClr val="FF0000"/>
                </a:solidFill>
                <a:latin typeface="微軟正黑體" pitchFamily="34" charset="-120"/>
                <a:ea typeface="微軟正黑體" pitchFamily="34" charset="-120"/>
              </a:rPr>
              <a:t>保障範圍：</a:t>
            </a:r>
          </a:p>
          <a:p>
            <a:pPr>
              <a:defRPr/>
            </a:pPr>
            <a:r>
              <a:rPr lang="zh-TW" altLang="en-US" b="1" dirty="0">
                <a:latin typeface="微軟正黑體" pitchFamily="34" charset="-120"/>
                <a:ea typeface="微軟正黑體" pitchFamily="34" charset="-120"/>
              </a:rPr>
              <a:t>凡非因疾病所引起的外來突發事故。</a:t>
            </a: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承保</a:t>
            </a:r>
            <a:r>
              <a:rPr lang="en-US" altLang="zh-TW" b="1" dirty="0">
                <a:solidFill>
                  <a:srgbClr val="FF0000"/>
                </a:solidFill>
                <a:latin typeface="微軟正黑體" pitchFamily="34" charset="-120"/>
                <a:ea typeface="微軟正黑體" pitchFamily="34" charset="-120"/>
              </a:rPr>
              <a:t>24</a:t>
            </a:r>
            <a:r>
              <a:rPr lang="zh-TW" altLang="en-US" b="1" dirty="0">
                <a:solidFill>
                  <a:srgbClr val="FF0000"/>
                </a:solidFill>
                <a:latin typeface="微軟正黑體" pitchFamily="34" charset="-120"/>
                <a:ea typeface="微軟正黑體" pitchFamily="34" charset="-120"/>
              </a:rPr>
              <a:t>小時</a:t>
            </a:r>
            <a:r>
              <a:rPr lang="en-US" altLang="zh-TW" b="1" dirty="0">
                <a:solidFill>
                  <a:srgbClr val="FF0000"/>
                </a:solidFill>
                <a:latin typeface="微軟正黑體" pitchFamily="34" charset="-120"/>
                <a:ea typeface="微軟正黑體" pitchFamily="34" charset="-120"/>
              </a:rPr>
              <a:t>)</a:t>
            </a:r>
            <a:endParaRPr lang="zh-TW" altLang="en-US" b="1" dirty="0">
              <a:solidFill>
                <a:srgbClr val="FF0000"/>
              </a:solidFill>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例如：交通意外等事故</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酒後駕車、自殺不予理賠</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defRPr/>
            </a:pPr>
            <a:endParaRPr lang="zh-TW" altLang="en-US" sz="1400" b="1" dirty="0">
              <a:solidFill>
                <a:srgbClr val="FF0000"/>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保障對象：</a:t>
            </a:r>
          </a:p>
          <a:p>
            <a:pPr>
              <a:defRPr/>
            </a:pPr>
            <a:r>
              <a:rPr lang="zh-TW" altLang="en-US" b="1" dirty="0">
                <a:latin typeface="微軟正黑體" pitchFamily="34" charset="-120"/>
                <a:ea typeface="微軟正黑體" pitchFamily="34" charset="-120"/>
              </a:rPr>
              <a:t>教育部所轄之各級公、私立大專校院具有學籍之校外實習學生</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以記載於被保險人名冊內者為限</a:t>
            </a: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defRPr/>
            </a:pPr>
            <a:endParaRPr lang="zh-TW" altLang="en-US" sz="1400" b="1" dirty="0">
              <a:solidFill>
                <a:srgbClr val="FF0000"/>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履約期間：</a:t>
            </a:r>
          </a:p>
          <a:p>
            <a:pPr>
              <a:defRPr/>
            </a:pPr>
            <a:r>
              <a:rPr lang="zh-TW" altLang="en-US" b="1" dirty="0">
                <a:latin typeface="微軟正黑體" pitchFamily="34" charset="-120"/>
                <a:ea typeface="微軟正黑體" pitchFamily="34" charset="-120"/>
              </a:rPr>
              <a:t>自</a:t>
            </a:r>
            <a:r>
              <a:rPr lang="en-US" altLang="zh-TW" b="1" dirty="0">
                <a:solidFill>
                  <a:srgbClr val="FF0000"/>
                </a:solidFill>
                <a:latin typeface="微軟正黑體" pitchFamily="34" charset="-120"/>
                <a:ea typeface="微軟正黑體" pitchFamily="34" charset="-120"/>
              </a:rPr>
              <a:t>114</a:t>
            </a:r>
            <a:r>
              <a:rPr lang="zh-TW" altLang="en-US" b="1" dirty="0">
                <a:solidFill>
                  <a:srgbClr val="FF0000"/>
                </a:solidFill>
                <a:latin typeface="微軟正黑體" pitchFamily="34" charset="-120"/>
                <a:ea typeface="微軟正黑體" pitchFamily="34" charset="-120"/>
              </a:rPr>
              <a:t>年</a:t>
            </a:r>
            <a:r>
              <a:rPr lang="en-US" altLang="zh-TW" b="1" dirty="0">
                <a:solidFill>
                  <a:srgbClr val="FF0000"/>
                </a:solidFill>
                <a:latin typeface="微軟正黑體" pitchFamily="34" charset="-120"/>
                <a:ea typeface="微軟正黑體" pitchFamily="34" charset="-120"/>
              </a:rPr>
              <a:t>08</a:t>
            </a:r>
            <a:r>
              <a:rPr lang="zh-TW" altLang="en-US" b="1" dirty="0">
                <a:solidFill>
                  <a:srgbClr val="FF0000"/>
                </a:solidFill>
                <a:latin typeface="微軟正黑體" pitchFamily="34" charset="-120"/>
                <a:ea typeface="微軟正黑體" pitchFamily="34" charset="-120"/>
              </a:rPr>
              <a:t>月</a:t>
            </a:r>
            <a:r>
              <a:rPr lang="en-US" altLang="zh-TW" b="1" dirty="0">
                <a:solidFill>
                  <a:srgbClr val="FF0000"/>
                </a:solidFill>
                <a:latin typeface="微軟正黑體" pitchFamily="34" charset="-120"/>
                <a:ea typeface="微軟正黑體" pitchFamily="34" charset="-120"/>
              </a:rPr>
              <a:t>01</a:t>
            </a:r>
            <a:r>
              <a:rPr lang="zh-TW" altLang="en-US" b="1" dirty="0">
                <a:solidFill>
                  <a:srgbClr val="FF0000"/>
                </a:solidFill>
                <a:latin typeface="微軟正黑體" pitchFamily="34" charset="-120"/>
                <a:ea typeface="微軟正黑體" pitchFamily="34" charset="-120"/>
              </a:rPr>
              <a:t>日</a:t>
            </a:r>
            <a:r>
              <a:rPr lang="en-US" altLang="zh-TW" b="1" dirty="0">
                <a:solidFill>
                  <a:srgbClr val="FF0000"/>
                </a:solidFill>
                <a:latin typeface="微軟正黑體" pitchFamily="34" charset="-120"/>
                <a:ea typeface="微軟正黑體" pitchFamily="34" charset="-120"/>
              </a:rPr>
              <a:t>00</a:t>
            </a:r>
            <a:r>
              <a:rPr lang="zh-TW" altLang="en-US" b="1" dirty="0">
                <a:solidFill>
                  <a:srgbClr val="FF0000"/>
                </a:solidFill>
                <a:latin typeface="微軟正黑體" pitchFamily="34" charset="-120"/>
                <a:ea typeface="微軟正黑體" pitchFamily="34" charset="-120"/>
              </a:rPr>
              <a:t>時</a:t>
            </a:r>
            <a:r>
              <a:rPr lang="zh-TW" altLang="en-US" b="1" dirty="0">
                <a:solidFill>
                  <a:srgbClr val="0000FF"/>
                </a:solidFill>
                <a:latin typeface="微軟正黑體" pitchFamily="34" charset="-120"/>
                <a:ea typeface="微軟正黑體" pitchFamily="34" charset="-120"/>
              </a:rPr>
              <a:t> </a:t>
            </a:r>
            <a:r>
              <a:rPr lang="zh-TW" altLang="en-US" b="1" dirty="0">
                <a:latin typeface="微軟正黑體" pitchFamily="34" charset="-120"/>
                <a:ea typeface="微軟正黑體" pitchFamily="34" charset="-120"/>
              </a:rPr>
              <a:t>至</a:t>
            </a:r>
            <a:r>
              <a:rPr lang="zh-TW" altLang="en-US" b="1" dirty="0">
                <a:solidFill>
                  <a:srgbClr val="FF0000"/>
                </a:solidFill>
                <a:latin typeface="微軟正黑體" pitchFamily="34" charset="-120"/>
                <a:ea typeface="微軟正黑體" pitchFamily="34" charset="-120"/>
              </a:rPr>
              <a:t> </a:t>
            </a:r>
            <a:r>
              <a:rPr lang="en-US" altLang="zh-TW" b="1" dirty="0">
                <a:solidFill>
                  <a:srgbClr val="FF0000"/>
                </a:solidFill>
                <a:latin typeface="微軟正黑體" pitchFamily="34" charset="-120"/>
                <a:ea typeface="微軟正黑體" pitchFamily="34" charset="-120"/>
              </a:rPr>
              <a:t>115</a:t>
            </a:r>
            <a:r>
              <a:rPr lang="zh-TW" altLang="en-US" b="1" dirty="0">
                <a:solidFill>
                  <a:srgbClr val="FF0000"/>
                </a:solidFill>
                <a:latin typeface="微軟正黑體" pitchFamily="34" charset="-120"/>
                <a:ea typeface="微軟正黑體" pitchFamily="34" charset="-120"/>
              </a:rPr>
              <a:t>年</a:t>
            </a:r>
            <a:r>
              <a:rPr lang="en-US" altLang="zh-TW" b="1" dirty="0">
                <a:solidFill>
                  <a:srgbClr val="FF0000"/>
                </a:solidFill>
                <a:latin typeface="微軟正黑體" pitchFamily="34" charset="-120"/>
                <a:ea typeface="微軟正黑體" pitchFamily="34" charset="-120"/>
              </a:rPr>
              <a:t>07</a:t>
            </a:r>
            <a:r>
              <a:rPr lang="zh-TW" altLang="en-US" b="1" dirty="0">
                <a:solidFill>
                  <a:srgbClr val="FF0000"/>
                </a:solidFill>
                <a:latin typeface="微軟正黑體" pitchFamily="34" charset="-120"/>
                <a:ea typeface="微軟正黑體" pitchFamily="34" charset="-120"/>
              </a:rPr>
              <a:t>月</a:t>
            </a:r>
            <a:r>
              <a:rPr lang="en-US" altLang="zh-TW" b="1" dirty="0">
                <a:solidFill>
                  <a:srgbClr val="FF0000"/>
                </a:solidFill>
                <a:latin typeface="微軟正黑體" pitchFamily="34" charset="-120"/>
                <a:ea typeface="微軟正黑體" pitchFamily="34" charset="-120"/>
              </a:rPr>
              <a:t>31</a:t>
            </a:r>
            <a:r>
              <a:rPr lang="zh-TW" altLang="en-US" b="1" dirty="0">
                <a:solidFill>
                  <a:srgbClr val="FF0000"/>
                </a:solidFill>
                <a:latin typeface="微軟正黑體" pitchFamily="34" charset="-120"/>
                <a:ea typeface="微軟正黑體" pitchFamily="34" charset="-120"/>
              </a:rPr>
              <a:t>日</a:t>
            </a:r>
            <a:r>
              <a:rPr lang="en-US" altLang="zh-TW" b="1" dirty="0">
                <a:solidFill>
                  <a:srgbClr val="FF0000"/>
                </a:solidFill>
                <a:latin typeface="微軟正黑體" pitchFamily="34" charset="-120"/>
                <a:ea typeface="微軟正黑體" pitchFamily="34" charset="-120"/>
              </a:rPr>
              <a:t>24</a:t>
            </a:r>
            <a:r>
              <a:rPr lang="zh-TW" altLang="en-US" b="1" dirty="0">
                <a:solidFill>
                  <a:srgbClr val="FF0000"/>
                </a:solidFill>
                <a:latin typeface="微軟正黑體" pitchFamily="34" charset="-120"/>
                <a:ea typeface="微軟正黑體" pitchFamily="34" charset="-120"/>
              </a:rPr>
              <a:t>時</a:t>
            </a:r>
            <a:r>
              <a:rPr lang="zh-TW" altLang="en-US" b="1" dirty="0">
                <a:latin typeface="微軟正黑體" pitchFamily="34" charset="-120"/>
                <a:ea typeface="微軟正黑體" pitchFamily="34" charset="-120"/>
              </a:rPr>
              <a:t>止。</a:t>
            </a:r>
            <a:endParaRPr lang="en-US" altLang="zh-TW" b="1" dirty="0">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保險期間：</a:t>
            </a:r>
          </a:p>
          <a:p>
            <a:pPr>
              <a:defRPr/>
            </a:pPr>
            <a:r>
              <a:rPr lang="zh-TW" altLang="en-US" b="1" dirty="0">
                <a:latin typeface="微軟正黑體" pitchFamily="34" charset="-120"/>
                <a:ea typeface="微軟正黑體" pitchFamily="34" charset="-120"/>
              </a:rPr>
              <a:t>可投保一年、</a:t>
            </a:r>
            <a:r>
              <a:rPr lang="en-US" altLang="zh-TW" b="1" dirty="0">
                <a:latin typeface="微軟正黑體" pitchFamily="34" charset="-120"/>
                <a:ea typeface="微軟正黑體" pitchFamily="34" charset="-120"/>
              </a:rPr>
              <a:t>11</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10</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9</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8</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7</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6</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5</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4</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3</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2</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個月、</a:t>
            </a:r>
            <a:r>
              <a:rPr lang="en-US" altLang="zh-TW" b="1" dirty="0">
                <a:latin typeface="微軟正黑體" pitchFamily="34" charset="-120"/>
                <a:ea typeface="微軟正黑體" pitchFamily="34" charset="-120"/>
              </a:rPr>
              <a:t>1</a:t>
            </a:r>
            <a:r>
              <a:rPr lang="zh-TW" altLang="en-US" b="1" dirty="0">
                <a:latin typeface="微軟正黑體" pitchFamily="34" charset="-120"/>
                <a:ea typeface="微軟正黑體" pitchFamily="34" charset="-120"/>
              </a:rPr>
              <a:t>日</a:t>
            </a:r>
            <a:r>
              <a:rPr lang="en-US" altLang="zh-TW" b="1" dirty="0">
                <a:solidFill>
                  <a:srgbClr val="FF0000"/>
                </a:solidFill>
                <a:latin typeface="微軟正黑體" pitchFamily="34" charset="-120"/>
                <a:ea typeface="微軟正黑體" pitchFamily="34" charset="-120"/>
              </a:rPr>
              <a:t>(</a:t>
            </a:r>
            <a:r>
              <a:rPr lang="zh-TW" altLang="en-US" b="1" dirty="0">
                <a:solidFill>
                  <a:srgbClr val="FF0000"/>
                </a:solidFill>
                <a:latin typeface="微軟正黑體" pitchFamily="34" charset="-120"/>
                <a:ea typeface="微軟正黑體" pitchFamily="34" charset="-120"/>
              </a:rPr>
              <a:t>超過</a:t>
            </a:r>
            <a:r>
              <a:rPr lang="en-US" altLang="zh-TW" b="1" dirty="0">
                <a:solidFill>
                  <a:srgbClr val="FF0000"/>
                </a:solidFill>
                <a:latin typeface="微軟正黑體" pitchFamily="34" charset="-120"/>
                <a:ea typeface="微軟正黑體" pitchFamily="34" charset="-120"/>
              </a:rPr>
              <a:t>1</a:t>
            </a:r>
            <a:r>
              <a:rPr lang="zh-TW" altLang="en-US" b="1" dirty="0">
                <a:solidFill>
                  <a:srgbClr val="FF0000"/>
                </a:solidFill>
                <a:latin typeface="微軟正黑體" pitchFamily="34" charset="-120"/>
                <a:ea typeface="微軟正黑體" pitchFamily="34" charset="-120"/>
              </a:rPr>
              <a:t>日不滿</a:t>
            </a:r>
            <a:r>
              <a:rPr lang="en-US" altLang="zh-TW" b="1" dirty="0">
                <a:solidFill>
                  <a:srgbClr val="FF0000"/>
                </a:solidFill>
                <a:latin typeface="微軟正黑體" pitchFamily="34" charset="-120"/>
                <a:ea typeface="微軟正黑體" pitchFamily="34" charset="-120"/>
              </a:rPr>
              <a:t>1</a:t>
            </a:r>
            <a:r>
              <a:rPr lang="zh-TW" altLang="en-US" b="1" dirty="0">
                <a:solidFill>
                  <a:srgbClr val="FF0000"/>
                </a:solidFill>
                <a:latin typeface="微軟正黑體" pitchFamily="34" charset="-120"/>
                <a:ea typeface="微軟正黑體" pitchFamily="34" charset="-120"/>
              </a:rPr>
              <a:t>個月視為</a:t>
            </a:r>
            <a:r>
              <a:rPr lang="en-US" altLang="zh-TW" b="1" dirty="0">
                <a:solidFill>
                  <a:srgbClr val="FF0000"/>
                </a:solidFill>
                <a:latin typeface="微軟正黑體" pitchFamily="34" charset="-120"/>
                <a:ea typeface="微軟正黑體" pitchFamily="34" charset="-120"/>
              </a:rPr>
              <a:t>1</a:t>
            </a:r>
            <a:r>
              <a:rPr lang="zh-TW" altLang="en-US" b="1" dirty="0">
                <a:solidFill>
                  <a:srgbClr val="FF0000"/>
                </a:solidFill>
                <a:latin typeface="微軟正黑體" pitchFamily="34" charset="-120"/>
                <a:ea typeface="微軟正黑體" pitchFamily="34" charset="-120"/>
              </a:rPr>
              <a:t>個月</a:t>
            </a:r>
            <a:r>
              <a:rPr lang="en-US" altLang="zh-TW" b="1" dirty="0">
                <a:solidFill>
                  <a:srgbClr val="FF0000"/>
                </a:solidFill>
                <a:latin typeface="微軟正黑體" pitchFamily="34" charset="-120"/>
                <a:ea typeface="微軟正黑體" pitchFamily="34" charset="-120"/>
              </a:rPr>
              <a:t>)</a:t>
            </a: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投保人數：</a:t>
            </a:r>
          </a:p>
          <a:p>
            <a:pPr>
              <a:defRPr/>
            </a:pPr>
            <a:r>
              <a:rPr lang="zh-TW" altLang="en-US" b="1" dirty="0">
                <a:latin typeface="微軟正黑體" pitchFamily="34" charset="-120"/>
                <a:ea typeface="微軟正黑體" pitchFamily="34" charset="-120"/>
              </a:rPr>
              <a:t>每張保單最低投保人數為</a:t>
            </a:r>
            <a:r>
              <a:rPr lang="en-US" altLang="zh-TW" b="1" dirty="0">
                <a:latin typeface="微軟正黑體" pitchFamily="34" charset="-120"/>
                <a:ea typeface="微軟正黑體" pitchFamily="34" charset="-120"/>
              </a:rPr>
              <a:t>5</a:t>
            </a:r>
            <a:r>
              <a:rPr lang="zh-TW" altLang="en-US" b="1" dirty="0">
                <a:latin typeface="微軟正黑體" pitchFamily="34" charset="-120"/>
                <a:ea typeface="微軟正黑體" pitchFamily="34" charset="-120"/>
              </a:rPr>
              <a:t>人。</a:t>
            </a:r>
            <a:endParaRPr lang="en-US" altLang="zh-TW" b="1" dirty="0">
              <a:latin typeface="微軟正黑體" pitchFamily="34" charset="-120"/>
              <a:ea typeface="微軟正黑體" pitchFamily="34" charset="-120"/>
            </a:endParaRPr>
          </a:p>
          <a:p>
            <a:pPr>
              <a:defRPr/>
            </a:pPr>
            <a:r>
              <a:rPr lang="en-US" altLang="zh-TW" b="1" dirty="0">
                <a:latin typeface="微軟正黑體" pitchFamily="34" charset="-120"/>
                <a:ea typeface="微軟正黑體" pitchFamily="34" charset="-120"/>
              </a:rPr>
              <a:t>(</a:t>
            </a:r>
            <a:r>
              <a:rPr lang="zh-TW" altLang="en-US" b="1" dirty="0">
                <a:latin typeface="微軟正黑體" pitchFamily="34" charset="-120"/>
                <a:ea typeface="微軟正黑體" pitchFamily="34" charset="-120"/>
              </a:rPr>
              <a:t>一律採記名入單，如需印製團體保險卡，請於要保書上載明。</a:t>
            </a:r>
            <a:r>
              <a:rPr lang="en-US" altLang="zh-TW" b="1" dirty="0">
                <a:latin typeface="微軟正黑體" pitchFamily="34" charset="-120"/>
                <a:ea typeface="微軟正黑體" pitchFamily="34" charset="-120"/>
              </a:rPr>
              <a:t>)</a:t>
            </a:r>
            <a:endParaRPr lang="zh-TW" altLang="en-US" b="1" dirty="0">
              <a:latin typeface="微軟正黑體" pitchFamily="34" charset="-120"/>
              <a:ea typeface="微軟正黑體" pitchFamily="34" charset="-120"/>
            </a:endParaRPr>
          </a:p>
        </p:txBody>
      </p:sp>
    </p:spTree>
    <p:extLst>
      <p:ext uri="{BB962C8B-B14F-4D97-AF65-F5344CB8AC3E}">
        <p14:creationId xmlns:p14="http://schemas.microsoft.com/office/powerpoint/2010/main" val="1857872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txBox="1">
            <a:spLocks/>
          </p:cNvSpPr>
          <p:nvPr/>
        </p:nvSpPr>
        <p:spPr>
          <a:xfrm>
            <a:off x="468313" y="908050"/>
            <a:ext cx="8229600" cy="51181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endParaRPr lang="en-US" altLang="zh-TW" sz="80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8000" b="1" dirty="0">
                <a:effectLst>
                  <a:outerShdw blurRad="38100" dist="38100" dir="2700000" algn="tl">
                    <a:srgbClr val="000000">
                      <a:alpha val="43137"/>
                    </a:srgbClr>
                  </a:outerShdw>
                </a:effectLst>
                <a:latin typeface="微軟正黑體" pitchFamily="34" charset="-120"/>
                <a:ea typeface="微軟正黑體" pitchFamily="34" charset="-120"/>
              </a:rPr>
              <a:t>Ｑ＆Ａ</a:t>
            </a:r>
            <a:br>
              <a:rPr lang="zh-TW" altLang="en-US"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rPr>
            </a:br>
            <a:endParaRPr lang="zh-TW" altLang="en-US" dirty="0"/>
          </a:p>
        </p:txBody>
      </p:sp>
    </p:spTree>
    <p:extLst>
      <p:ext uri="{BB962C8B-B14F-4D97-AF65-F5344CB8AC3E}">
        <p14:creationId xmlns:p14="http://schemas.microsoft.com/office/powerpoint/2010/main" val="3509356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971600" y="2780928"/>
            <a:ext cx="7704138" cy="954088"/>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如有本國大專校院學籍身份者可承保，但需</a:t>
            </a: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檢附居留證號</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a:t>
            </a:r>
          </a:p>
        </p:txBody>
      </p:sp>
      <p:sp>
        <p:nvSpPr>
          <p:cNvPr id="5" name="標題 1"/>
          <p:cNvSpPr txBox="1">
            <a:spLocks/>
          </p:cNvSpPr>
          <p:nvPr/>
        </p:nvSpPr>
        <p:spPr>
          <a:xfrm>
            <a:off x="402456" y="126876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陸生或外籍學生是否可投保</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4689133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951" y="2708920"/>
            <a:ext cx="7704138" cy="954107"/>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本專案僅承保具大專校院身份之實習學生，如交換學生非為實習學生，將不適用本專案。</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交換學生是否可投保？</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618847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592" y="3431309"/>
            <a:ext cx="7704138" cy="1384995"/>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目前本公司沒有符合實習生保險規格之個人傷害保險商品，建議另尋等同規格同業保險商品。</a:t>
            </a:r>
          </a:p>
        </p:txBody>
      </p:sp>
      <p:sp>
        <p:nvSpPr>
          <p:cNvPr id="5" name="標題 1"/>
          <p:cNvSpPr txBox="1">
            <a:spLocks/>
          </p:cNvSpPr>
          <p:nvPr/>
        </p:nvSpPr>
        <p:spPr>
          <a:xfrm>
            <a:off x="395536" y="1412776"/>
            <a:ext cx="8568952" cy="144016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若投保人數不足五人</a:t>
            </a:r>
            <a:endPar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能不能以加費方式納入本次保險？</a:t>
            </a:r>
          </a:p>
        </p:txBody>
      </p:sp>
    </p:spTree>
    <p:extLst>
      <p:ext uri="{BB962C8B-B14F-4D97-AF65-F5344CB8AC3E}">
        <p14:creationId xmlns:p14="http://schemas.microsoft.com/office/powerpoint/2010/main" val="30448246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951" y="2708920"/>
            <a:ext cx="7704138" cy="1384995"/>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可以，如前往之地區經外交部公佈國外旅遊警示分級表為「紅色警示區」為不保，如有疑慮請洽本公司服務窗口。</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分派至國外之實習學生是否可投保？</a:t>
            </a:r>
          </a:p>
        </p:txBody>
      </p:sp>
    </p:spTree>
    <p:extLst>
      <p:ext uri="{BB962C8B-B14F-4D97-AF65-F5344CB8AC3E}">
        <p14:creationId xmlns:p14="http://schemas.microsoft.com/office/powerpoint/2010/main" val="309782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27584" y="2492896"/>
            <a:ext cx="7920806" cy="1384995"/>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可使用學校關防章或投保系所圓戳章，但章上需有「學校名稱及系所名稱」，代表人章可蓋校長章或系所主任章。</a:t>
            </a:r>
          </a:p>
        </p:txBody>
      </p:sp>
      <p:sp>
        <p:nvSpPr>
          <p:cNvPr id="5" name="標題 1"/>
          <p:cNvSpPr txBox="1">
            <a:spLocks/>
          </p:cNvSpPr>
          <p:nvPr/>
        </p:nvSpPr>
        <p:spPr>
          <a:xfrm>
            <a:off x="287524"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投保要保單位用印有無限制？</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085335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3239" y="2420888"/>
            <a:ext cx="8064822" cy="2677656"/>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可至官網</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大專校院校外實習學生團體保險</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專區查詢服務人員資訊。</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defRPr/>
            </a:pP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亦可來電詢問</a:t>
            </a:r>
            <a:endPar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endParaRPr>
          </a:p>
          <a:p>
            <a:pPr>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(02)2507-5335#68844</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宋先生</a:t>
            </a:r>
          </a:p>
          <a:p>
            <a:pPr>
              <a:defRPr/>
            </a:pP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     </a:t>
            </a:r>
            <a:r>
              <a:rPr lang="en-US" altLang="zh-TW"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(02)2507-5335#68899 </a:t>
            </a:r>
            <a:r>
              <a:rPr lang="zh-TW" altLang="en-US" sz="2800" b="1" dirty="0">
                <a:effectLst>
                  <a:outerShdw blurRad="38100" dist="38100" dir="2700000" algn="tl">
                    <a:srgbClr val="000000">
                      <a:alpha val="43137"/>
                    </a:srgbClr>
                  </a:outerShdw>
                </a:effectLst>
                <a:latin typeface="微軟正黑體" panose="020B0604030504040204" pitchFamily="34" charset="-120"/>
                <a:ea typeface="微軟正黑體" panose="020B0604030504040204" pitchFamily="34" charset="-120"/>
              </a:rPr>
              <a:t>吳小姐</a:t>
            </a:r>
            <a:endParaRPr lang="en-US" altLang="zh-TW"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23239" y="1277888"/>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要如何查詢服務窗口？</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52863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592" y="2132856"/>
            <a:ext cx="8316416"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本專案生效時固定為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24</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時，若要求</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時起保，可自行塗改為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時，並於</a:t>
            </a: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修改處用印確認</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即可。</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到期時則固定為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24</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時不可修改。</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287524"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要保書上生效時是否可調整</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pic>
        <p:nvPicPr>
          <p:cNvPr id="2" name="圖片 1">
            <a:extLst>
              <a:ext uri="{FF2B5EF4-FFF2-40B4-BE49-F238E27FC236}">
                <a16:creationId xmlns:a16="http://schemas.microsoft.com/office/drawing/2014/main" id="{B8C96128-85C5-49C9-B447-9B52CDB9221D}"/>
              </a:ext>
            </a:extLst>
          </p:cNvPr>
          <p:cNvPicPr>
            <a:picLocks noChangeAspect="1"/>
          </p:cNvPicPr>
          <p:nvPr/>
        </p:nvPicPr>
        <p:blipFill>
          <a:blip r:embed="rId2"/>
          <a:stretch>
            <a:fillRect/>
          </a:stretch>
        </p:blipFill>
        <p:spPr>
          <a:xfrm>
            <a:off x="1126198" y="4149080"/>
            <a:ext cx="6891603" cy="2059269"/>
          </a:xfrm>
          <a:prstGeom prst="rect">
            <a:avLst/>
          </a:prstGeom>
        </p:spPr>
      </p:pic>
    </p:spTree>
    <p:extLst>
      <p:ext uri="{BB962C8B-B14F-4D97-AF65-F5344CB8AC3E}">
        <p14:creationId xmlns:p14="http://schemas.microsoft.com/office/powerpoint/2010/main" val="35431444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467544" y="2411760"/>
            <a:ext cx="8208912" cy="3539430"/>
          </a:xfrm>
          <a:prstGeom prst="rect">
            <a:avLst/>
          </a:prstGeom>
          <a:noFill/>
        </p:spPr>
        <p:txBody>
          <a:bodyPr wrap="square">
            <a:spAutoFit/>
          </a:bodyPr>
          <a:lstStyle/>
          <a:p>
            <a:pPr marL="457200" indent="-457200">
              <a:buFont typeface="Wingdings" pitchFamily="2" charset="2"/>
              <a:buChar char="l"/>
              <a:defRPr/>
            </a:pP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若為投保</a:t>
            </a:r>
            <a:endParaRPr lang="en-US" altLang="zh-TW"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需於「保期開始前</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個工作日」將已用印的投保   </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文件寄至指定受理信箱。</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若為加保及退保</a:t>
            </a:r>
            <a:endParaRPr lang="en-US" altLang="zh-TW"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需於次月</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日前將已用印的投保文件寄至指定受 </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理信箱。</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需多久前須完成要保？</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279674246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19931" y="2852936"/>
            <a:ext cx="7704138" cy="2246769"/>
          </a:xfrm>
          <a:prstGeom prst="rect">
            <a:avLst/>
          </a:prstGeom>
          <a:noFill/>
        </p:spPr>
        <p:txBody>
          <a:bodyPr>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於要保申請文件</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加退保申請文件</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「收齊後</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7</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個工作日」完成保單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批單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、收據寄發。</a:t>
            </a:r>
          </a:p>
          <a:p>
            <a:pPr marL="457200" indent="-457200">
              <a:buFont typeface="Wingdings" pitchFamily="2" charset="2"/>
              <a:buChar char="l"/>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如投保人數眾多，提供「名冊電子檔」更能加速保單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批單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製作。</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要保送件後，多久可以收到</a:t>
            </a:r>
          </a:p>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保單</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批單</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、收據？</a:t>
            </a:r>
          </a:p>
        </p:txBody>
      </p:sp>
    </p:spTree>
    <p:extLst>
      <p:ext uri="{BB962C8B-B14F-4D97-AF65-F5344CB8AC3E}">
        <p14:creationId xmlns:p14="http://schemas.microsoft.com/office/powerpoint/2010/main" val="3981267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59832" y="548680"/>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graphicFrame>
        <p:nvGraphicFramePr>
          <p:cNvPr id="2" name="表格 1"/>
          <p:cNvGraphicFramePr>
            <a:graphicFrameLocks noGrp="1"/>
          </p:cNvGraphicFramePr>
          <p:nvPr>
            <p:extLst>
              <p:ext uri="{D42A27DB-BD31-4B8C-83A1-F6EECF244321}">
                <p14:modId xmlns:p14="http://schemas.microsoft.com/office/powerpoint/2010/main" val="2143394558"/>
              </p:ext>
            </p:extLst>
          </p:nvPr>
        </p:nvGraphicFramePr>
        <p:xfrm>
          <a:off x="647700" y="2492896"/>
          <a:ext cx="7848600" cy="2664294"/>
        </p:xfrm>
        <a:graphic>
          <a:graphicData uri="http://schemas.openxmlformats.org/drawingml/2006/table">
            <a:tbl>
              <a:tblPr firstRow="1" bandRow="1">
                <a:tableStyleId>{8A107856-5554-42FB-B03E-39F5DBC370BA}</a:tableStyleId>
              </a:tblPr>
              <a:tblGrid>
                <a:gridCol w="1080125">
                  <a:extLst>
                    <a:ext uri="{9D8B030D-6E8A-4147-A177-3AD203B41FA5}">
                      <a16:colId xmlns:a16="http://schemas.microsoft.com/office/drawing/2014/main" val="20000"/>
                    </a:ext>
                  </a:extLst>
                </a:gridCol>
                <a:gridCol w="3024094">
                  <a:extLst>
                    <a:ext uri="{9D8B030D-6E8A-4147-A177-3AD203B41FA5}">
                      <a16:colId xmlns:a16="http://schemas.microsoft.com/office/drawing/2014/main" val="20001"/>
                    </a:ext>
                  </a:extLst>
                </a:gridCol>
                <a:gridCol w="3744381">
                  <a:extLst>
                    <a:ext uri="{9D8B030D-6E8A-4147-A177-3AD203B41FA5}">
                      <a16:colId xmlns:a16="http://schemas.microsoft.com/office/drawing/2014/main" val="20002"/>
                    </a:ext>
                  </a:extLst>
                </a:gridCol>
              </a:tblGrid>
              <a:tr h="439054">
                <a:tc>
                  <a:txBody>
                    <a:bodyPr/>
                    <a:lstStyle/>
                    <a:p>
                      <a:pPr algn="ctr"/>
                      <a:r>
                        <a:rPr lang="zh-TW" altLang="en-US" sz="1800" b="1" kern="1200" dirty="0">
                          <a:solidFill>
                            <a:schemeClr val="tx1"/>
                          </a:solidFill>
                          <a:effectLst/>
                          <a:latin typeface="微軟正黑體" pitchFamily="34" charset="-120"/>
                          <a:ea typeface="微軟正黑體" pitchFamily="34" charset="-120"/>
                          <a:cs typeface="+mn-cs"/>
                        </a:rPr>
                        <a:t>項目</a:t>
                      </a: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承保內容</a:t>
                      </a:r>
                    </a:p>
                  </a:txBody>
                  <a:tcPr marT="45733" marB="45733">
                    <a:solidFill>
                      <a:schemeClr val="accent6">
                        <a:lumMod val="20000"/>
                        <a:lumOff val="80000"/>
                      </a:schemeClr>
                    </a:solidFill>
                  </a:tcPr>
                </a:tc>
                <a:tc>
                  <a:txBody>
                    <a:bodyPr/>
                    <a:lstStyle/>
                    <a:p>
                      <a:pPr marL="0" algn="ctr" defTabSz="914400" rtl="0" eaLnBrk="1" latinLnBrk="0" hangingPunct="1"/>
                      <a:r>
                        <a:rPr lang="zh-TW" altLang="en-US" sz="1800" b="1" kern="1200" dirty="0">
                          <a:solidFill>
                            <a:schemeClr val="tx1"/>
                          </a:solidFill>
                          <a:effectLst/>
                          <a:latin typeface="微軟正黑體" pitchFamily="34" charset="-120"/>
                          <a:ea typeface="微軟正黑體" pitchFamily="34" charset="-120"/>
                          <a:cs typeface="+mn-cs"/>
                        </a:rPr>
                        <a:t>保險額度</a:t>
                      </a:r>
                    </a:p>
                  </a:txBody>
                  <a:tcPr marT="45733" marB="45733">
                    <a:solidFill>
                      <a:schemeClr val="accent6">
                        <a:lumMod val="20000"/>
                        <a:lumOff val="80000"/>
                      </a:schemeClr>
                    </a:solidFill>
                  </a:tcPr>
                </a:tc>
                <a:extLst>
                  <a:ext uri="{0D108BD9-81ED-4DB2-BD59-A6C34878D82A}">
                    <a16:rowId xmlns:a16="http://schemas.microsoft.com/office/drawing/2014/main" val="10000"/>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A</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意外身故</a:t>
                      </a:r>
                    </a:p>
                  </a:txBody>
                  <a:tcPr marT="45733" marB="45733">
                    <a:solidFill>
                      <a:schemeClr val="accent6">
                        <a:lumMod val="20000"/>
                        <a:lumOff val="80000"/>
                      </a:schemeClr>
                    </a:solidFill>
                  </a:tcPr>
                </a:tc>
                <a:tc>
                  <a:txBody>
                    <a:bodyPr/>
                    <a:lstStyle/>
                    <a:p>
                      <a:pPr algn="ctr"/>
                      <a:r>
                        <a:rPr lang="en-US" altLang="zh-TW" sz="1800" b="1" kern="1200" dirty="0">
                          <a:solidFill>
                            <a:schemeClr val="tx1"/>
                          </a:solidFill>
                          <a:effectLst/>
                          <a:latin typeface="微軟正黑體" pitchFamily="34" charset="-120"/>
                          <a:ea typeface="微軟正黑體" pitchFamily="34" charset="-120"/>
                          <a:cs typeface="+mn-cs"/>
                        </a:rPr>
                        <a:t>200</a:t>
                      </a:r>
                      <a:r>
                        <a:rPr lang="zh-TW" altLang="en-US" sz="1800" b="1" kern="1200" dirty="0">
                          <a:solidFill>
                            <a:schemeClr val="tx1"/>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extLst>
                  <a:ext uri="{0D108BD9-81ED-4DB2-BD59-A6C34878D82A}">
                    <a16:rowId xmlns:a16="http://schemas.microsoft.com/office/drawing/2014/main" val="10001"/>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B</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意外失能</a:t>
                      </a: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依失能等級給付</a:t>
                      </a:r>
                      <a:r>
                        <a:rPr lang="en-US" altLang="zh-TW" sz="1800" b="1" kern="1200" dirty="0">
                          <a:solidFill>
                            <a:schemeClr val="tx1"/>
                          </a:solidFill>
                          <a:effectLst/>
                          <a:latin typeface="微軟正黑體" pitchFamily="34" charset="-120"/>
                          <a:ea typeface="微軟正黑體" pitchFamily="34" charset="-120"/>
                          <a:cs typeface="+mn-cs"/>
                        </a:rPr>
                        <a:t>10</a:t>
                      </a:r>
                      <a:r>
                        <a:rPr lang="zh-TW" altLang="en-US" sz="1800" b="1" kern="1200" dirty="0">
                          <a:solidFill>
                            <a:schemeClr val="tx1"/>
                          </a:solidFill>
                          <a:effectLst/>
                          <a:latin typeface="微軟正黑體" pitchFamily="34" charset="-120"/>
                          <a:ea typeface="微軟正黑體" pitchFamily="34" charset="-120"/>
                          <a:cs typeface="+mn-cs"/>
                        </a:rPr>
                        <a:t>萬 </a:t>
                      </a:r>
                      <a:r>
                        <a:rPr lang="en-US" altLang="zh-TW" sz="1800" b="1" kern="1200" dirty="0">
                          <a:solidFill>
                            <a:schemeClr val="tx1"/>
                          </a:solidFill>
                          <a:effectLst/>
                          <a:latin typeface="微軟正黑體" pitchFamily="34" charset="-120"/>
                          <a:ea typeface="微軟正黑體" pitchFamily="34" charset="-120"/>
                          <a:cs typeface="+mn-cs"/>
                        </a:rPr>
                        <a:t>~</a:t>
                      </a:r>
                      <a:r>
                        <a:rPr lang="zh-TW" altLang="en-US" sz="1800" b="1" kern="1200" dirty="0">
                          <a:solidFill>
                            <a:schemeClr val="tx1"/>
                          </a:solidFill>
                          <a:effectLst/>
                          <a:latin typeface="微軟正黑體" pitchFamily="34" charset="-120"/>
                          <a:ea typeface="微軟正黑體" pitchFamily="34" charset="-120"/>
                          <a:cs typeface="+mn-cs"/>
                        </a:rPr>
                        <a:t> </a:t>
                      </a:r>
                      <a:r>
                        <a:rPr lang="en-US" altLang="zh-TW" sz="1800" b="1" kern="1200" dirty="0">
                          <a:solidFill>
                            <a:schemeClr val="tx1"/>
                          </a:solidFill>
                          <a:effectLst/>
                          <a:latin typeface="微軟正黑體" pitchFamily="34" charset="-120"/>
                          <a:ea typeface="微軟正黑體" pitchFamily="34" charset="-120"/>
                          <a:cs typeface="+mn-cs"/>
                        </a:rPr>
                        <a:t>200</a:t>
                      </a:r>
                      <a:r>
                        <a:rPr lang="zh-TW" altLang="en-US" sz="1800" b="1" kern="1200" dirty="0">
                          <a:solidFill>
                            <a:schemeClr val="tx1"/>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extLst>
                  <a:ext uri="{0D108BD9-81ED-4DB2-BD59-A6C34878D82A}">
                    <a16:rowId xmlns:a16="http://schemas.microsoft.com/office/drawing/2014/main" val="10002"/>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C</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意外傷害事故門診醫療</a:t>
                      </a:r>
                      <a:endParaRPr lang="zh-TW" altLang="en-US" sz="1800" b="1" kern="1200" dirty="0">
                        <a:solidFill>
                          <a:srgbClr val="FF0000"/>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algn="ctr"/>
                      <a:r>
                        <a:rPr lang="zh-TW" altLang="en-US" sz="1800" b="1" kern="1200" dirty="0">
                          <a:solidFill>
                            <a:schemeClr val="tx1"/>
                          </a:solidFill>
                          <a:effectLst/>
                          <a:latin typeface="微軟正黑體" pitchFamily="34" charset="-120"/>
                          <a:ea typeface="微軟正黑體" pitchFamily="34" charset="-120"/>
                          <a:cs typeface="+mn-cs"/>
                        </a:rPr>
                        <a:t>最高給付</a:t>
                      </a:r>
                      <a:r>
                        <a:rPr lang="en-US" altLang="zh-TW" sz="1800" b="1" kern="1200" dirty="0">
                          <a:solidFill>
                            <a:schemeClr val="tx1"/>
                          </a:solidFill>
                          <a:effectLst/>
                          <a:latin typeface="微軟正黑體" pitchFamily="34" charset="-120"/>
                          <a:ea typeface="微軟正黑體" pitchFamily="34" charset="-120"/>
                          <a:cs typeface="+mn-cs"/>
                        </a:rPr>
                        <a:t>5</a:t>
                      </a:r>
                      <a:r>
                        <a:rPr lang="zh-TW" altLang="en-US" sz="1800" b="1" kern="1200" dirty="0">
                          <a:solidFill>
                            <a:schemeClr val="tx1"/>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extLst>
                  <a:ext uri="{0D108BD9-81ED-4DB2-BD59-A6C34878D82A}">
                    <a16:rowId xmlns:a16="http://schemas.microsoft.com/office/drawing/2014/main" val="10003"/>
                  </a:ext>
                </a:extLst>
              </a:tr>
              <a:tr h="43905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tx1"/>
                          </a:solidFill>
                          <a:effectLst/>
                          <a:latin typeface="微軟正黑體" pitchFamily="34" charset="-120"/>
                          <a:ea typeface="微軟正黑體" pitchFamily="34" charset="-120"/>
                          <a:cs typeface="+mn-cs"/>
                        </a:rPr>
                        <a:t>D</a:t>
                      </a:r>
                      <a:endParaRPr lang="zh-TW" altLang="en-US" sz="1800" b="1" kern="1200" dirty="0">
                        <a:solidFill>
                          <a:schemeClr val="tx1"/>
                        </a:solidFill>
                        <a:effectLst/>
                        <a:latin typeface="微軟正黑體" pitchFamily="34" charset="-120"/>
                        <a:ea typeface="微軟正黑體" pitchFamily="34" charset="-120"/>
                        <a:cs typeface="+mn-cs"/>
                      </a:endParaRPr>
                    </a:p>
                  </a:txBody>
                  <a:tcPr marT="45733" marB="45733">
                    <a:solidFill>
                      <a:schemeClr val="accent6">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1800" b="1" kern="1200" dirty="0">
                          <a:solidFill>
                            <a:schemeClr val="tx1"/>
                          </a:solidFill>
                          <a:effectLst/>
                          <a:latin typeface="微軟正黑體" pitchFamily="34" charset="-120"/>
                          <a:ea typeface="微軟正黑體" pitchFamily="34" charset="-120"/>
                          <a:cs typeface="+mn-cs"/>
                        </a:rPr>
                        <a:t>意外傷害事故住院醫療</a:t>
                      </a:r>
                    </a:p>
                  </a:txBody>
                  <a:tcPr marT="45733" marB="45733">
                    <a:solidFill>
                      <a:schemeClr val="accent6">
                        <a:lumMod val="20000"/>
                        <a:lumOff val="80000"/>
                      </a:schemeClr>
                    </a:solidFill>
                  </a:tcPr>
                </a:tc>
                <a:tc>
                  <a:txBody>
                    <a:bodyPr/>
                    <a:lstStyle/>
                    <a:p>
                      <a:pPr algn="ctr"/>
                      <a:r>
                        <a:rPr lang="zh-TW" altLang="en-US" sz="1800" b="1" kern="1200" dirty="0">
                          <a:solidFill>
                            <a:schemeClr val="tx1"/>
                          </a:solidFill>
                          <a:effectLst/>
                          <a:latin typeface="微軟正黑體" pitchFamily="34" charset="-120"/>
                          <a:ea typeface="微軟正黑體" pitchFamily="34" charset="-120"/>
                          <a:cs typeface="+mn-cs"/>
                        </a:rPr>
                        <a:t>每日給付</a:t>
                      </a:r>
                      <a:r>
                        <a:rPr lang="en-US" altLang="zh-TW" sz="1800" b="1" kern="1200" dirty="0">
                          <a:solidFill>
                            <a:schemeClr val="tx1"/>
                          </a:solidFill>
                          <a:effectLst/>
                          <a:latin typeface="微軟正黑體" pitchFamily="34" charset="-120"/>
                          <a:ea typeface="微軟正黑體" pitchFamily="34" charset="-120"/>
                          <a:cs typeface="+mn-cs"/>
                        </a:rPr>
                        <a:t>1,000</a:t>
                      </a:r>
                      <a:r>
                        <a:rPr lang="zh-TW" altLang="en-US" sz="1800" b="1" kern="1200" dirty="0">
                          <a:solidFill>
                            <a:schemeClr val="tx1"/>
                          </a:solidFill>
                          <a:effectLst/>
                          <a:latin typeface="微軟正黑體" pitchFamily="34" charset="-120"/>
                          <a:ea typeface="微軟正黑體" pitchFamily="34" charset="-120"/>
                          <a:cs typeface="+mn-cs"/>
                        </a:rPr>
                        <a:t>元</a:t>
                      </a:r>
                    </a:p>
                  </a:txBody>
                  <a:tcPr marT="45733" marB="45733">
                    <a:solidFill>
                      <a:schemeClr val="accent6">
                        <a:lumMod val="20000"/>
                        <a:lumOff val="80000"/>
                      </a:schemeClr>
                    </a:solidFill>
                  </a:tcPr>
                </a:tc>
                <a:extLst>
                  <a:ext uri="{0D108BD9-81ED-4DB2-BD59-A6C34878D82A}">
                    <a16:rowId xmlns:a16="http://schemas.microsoft.com/office/drawing/2014/main" val="10004"/>
                  </a:ext>
                </a:extLst>
              </a:tr>
              <a:tr h="469024">
                <a:tc gridSpan="3">
                  <a:txBody>
                    <a:bodyPr/>
                    <a:lstStyle/>
                    <a:p>
                      <a:pPr algn="ctr"/>
                      <a:r>
                        <a:rPr lang="en-US" altLang="zh-TW" sz="1800" b="1" kern="1200" dirty="0">
                          <a:solidFill>
                            <a:srgbClr val="FF0000"/>
                          </a:solidFill>
                          <a:effectLst/>
                          <a:latin typeface="微軟正黑體" pitchFamily="34" charset="-120"/>
                          <a:ea typeface="微軟正黑體" pitchFamily="34" charset="-120"/>
                          <a:cs typeface="+mn-cs"/>
                        </a:rPr>
                        <a:t>C+D</a:t>
                      </a:r>
                      <a:r>
                        <a:rPr lang="zh-TW" altLang="en-US" sz="1800" b="1" kern="1200" dirty="0">
                          <a:solidFill>
                            <a:srgbClr val="FF0000"/>
                          </a:solidFill>
                          <a:effectLst/>
                          <a:latin typeface="微軟正黑體" pitchFamily="34" charset="-120"/>
                          <a:ea typeface="微軟正黑體" pitchFamily="34" charset="-120"/>
                          <a:cs typeface="+mn-cs"/>
                        </a:rPr>
                        <a:t>項目合計最高給付</a:t>
                      </a:r>
                      <a:r>
                        <a:rPr lang="en-US" altLang="zh-TW" sz="1800" b="1" kern="1200" dirty="0">
                          <a:solidFill>
                            <a:srgbClr val="FF0000"/>
                          </a:solidFill>
                          <a:effectLst/>
                          <a:latin typeface="微軟正黑體" pitchFamily="34" charset="-120"/>
                          <a:ea typeface="微軟正黑體" pitchFamily="34" charset="-120"/>
                          <a:cs typeface="+mn-cs"/>
                        </a:rPr>
                        <a:t>5</a:t>
                      </a:r>
                      <a:r>
                        <a:rPr lang="zh-TW" altLang="en-US" sz="1800" b="1" kern="1200" dirty="0">
                          <a:solidFill>
                            <a:srgbClr val="FF0000"/>
                          </a:solidFill>
                          <a:effectLst/>
                          <a:latin typeface="微軟正黑體" pitchFamily="34" charset="-120"/>
                          <a:ea typeface="微軟正黑體" pitchFamily="34" charset="-120"/>
                          <a:cs typeface="+mn-cs"/>
                        </a:rPr>
                        <a:t>萬元</a:t>
                      </a:r>
                    </a:p>
                  </a:txBody>
                  <a:tcPr marT="45733" marB="45733">
                    <a:solidFill>
                      <a:schemeClr val="accent6">
                        <a:lumMod val="20000"/>
                        <a:lumOff val="80000"/>
                      </a:schemeClr>
                    </a:solidFill>
                  </a:tcPr>
                </a:tc>
                <a:tc hMerge="1">
                  <a:txBody>
                    <a:bodyPr/>
                    <a:lstStyle/>
                    <a:p>
                      <a:endParaRPr lang="zh-TW" altLang="en-US" dirty="0"/>
                    </a:p>
                  </a:txBody>
                  <a:tcPr/>
                </a:tc>
                <a:tc hMerge="1">
                  <a:txBody>
                    <a:bodyPr/>
                    <a:lstStyle/>
                    <a:p>
                      <a:endParaRPr lang="zh-TW" altLang="en-US" dirty="0"/>
                    </a:p>
                  </a:txBody>
                  <a:tcPr/>
                </a:tc>
                <a:extLst>
                  <a:ext uri="{0D108BD9-81ED-4DB2-BD59-A6C34878D82A}">
                    <a16:rowId xmlns:a16="http://schemas.microsoft.com/office/drawing/2014/main" val="10005"/>
                  </a:ext>
                </a:extLst>
              </a:tr>
            </a:tbl>
          </a:graphicData>
        </a:graphic>
      </p:graphicFrame>
      <p:sp>
        <p:nvSpPr>
          <p:cNvPr id="8" name="矩形 12"/>
          <p:cNvSpPr>
            <a:spLocks noChangeArrowheads="1"/>
          </p:cNvSpPr>
          <p:nvPr/>
        </p:nvSpPr>
        <p:spPr bwMode="auto">
          <a:xfrm>
            <a:off x="634388" y="1412776"/>
            <a:ext cx="7989341"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TW" altLang="en-US"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保障內容：                                                                                 </a:t>
            </a:r>
            <a:endParaRPr lang="en-US" altLang="zh-TW"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0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r>
              <a:rPr lang="zh-TW" altLang="en-US" sz="1600" b="1" dirty="0">
                <a:effectLst>
                  <a:outerShdw blurRad="38100" dist="38100" dir="2700000" algn="tl">
                    <a:srgbClr val="000000">
                      <a:alpha val="43137"/>
                    </a:srgbClr>
                  </a:outerShdw>
                </a:effectLst>
                <a:latin typeface="微軟正黑體" pitchFamily="34" charset="-120"/>
                <a:ea typeface="微軟正黑體" pitchFamily="34" charset="-120"/>
              </a:rPr>
              <a:t>單位：新臺幣</a:t>
            </a:r>
            <a:endParaRPr lang="en-US" altLang="zh-TW" sz="2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Tree>
    <p:extLst>
      <p:ext uri="{BB962C8B-B14F-4D97-AF65-F5344CB8AC3E}">
        <p14:creationId xmlns:p14="http://schemas.microsoft.com/office/powerpoint/2010/main" val="36473226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179512" y="2636912"/>
            <a:ext cx="8784976" cy="2246769"/>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僅接受保險起保日距今</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60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日以前之投保，若超過</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60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日則不受理。</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例：今日為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114/08/01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，僅接受保險起保日</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60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日以內。 </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(114/09/30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前生效案件</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p>
        </p:txBody>
      </p:sp>
      <p:sp>
        <p:nvSpPr>
          <p:cNvPr id="5" name="標題 1"/>
          <p:cNvSpPr txBox="1">
            <a:spLocks/>
          </p:cNvSpPr>
          <p:nvPr/>
        </p:nvSpPr>
        <p:spPr>
          <a:xfrm>
            <a:off x="35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保險起保日是否有限制？</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204144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99950" y="2708920"/>
            <a:ext cx="7992529" cy="954107"/>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收到保單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批單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及收據後，需於保期開始</a:t>
            </a:r>
            <a:r>
              <a:rPr lang="en-US" altLang="zh-TW"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30</a:t>
            </a:r>
            <a:r>
              <a:rPr lang="zh-TW" altLang="en-US" sz="2800" b="1" u="sng"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日</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內完成保費繳納。</a:t>
            </a:r>
          </a:p>
        </p:txBody>
      </p:sp>
      <p:sp>
        <p:nvSpPr>
          <p:cNvPr id="5" name="標題 1"/>
          <p:cNvSpPr txBox="1">
            <a:spLocks/>
          </p:cNvSpPr>
          <p:nvPr/>
        </p:nvSpPr>
        <p:spPr>
          <a:xfrm>
            <a:off x="467544" y="1268760"/>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保費需於何時完成繳納？</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1931157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4656" y="1124744"/>
            <a:ext cx="8388932"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虛擬帳號：</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950000+</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貴單位統一編號</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8</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碼</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超商繳費：保費</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501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元</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~49,999</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元可使用超商繳費</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條碼繳費。</a:t>
            </a:r>
          </a:p>
        </p:txBody>
      </p:sp>
      <p:sp>
        <p:nvSpPr>
          <p:cNvPr id="5" name="標題 1"/>
          <p:cNvSpPr txBox="1">
            <a:spLocks/>
          </p:cNvSpPr>
          <p:nvPr/>
        </p:nvSpPr>
        <p:spPr>
          <a:xfrm>
            <a:off x="308058" y="260648"/>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繳費方式為何？</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pic>
        <p:nvPicPr>
          <p:cNvPr id="2" name="圖片 1">
            <a:extLst>
              <a:ext uri="{FF2B5EF4-FFF2-40B4-BE49-F238E27FC236}">
                <a16:creationId xmlns:a16="http://schemas.microsoft.com/office/drawing/2014/main" id="{5248E6F6-C267-45DE-922E-2EA967476287}"/>
              </a:ext>
            </a:extLst>
          </p:cNvPr>
          <p:cNvPicPr>
            <a:picLocks noChangeAspect="1"/>
          </p:cNvPicPr>
          <p:nvPr/>
        </p:nvPicPr>
        <p:blipFill>
          <a:blip r:embed="rId2"/>
          <a:stretch>
            <a:fillRect/>
          </a:stretch>
        </p:blipFill>
        <p:spPr>
          <a:xfrm>
            <a:off x="612781" y="3028885"/>
            <a:ext cx="8119907" cy="3708225"/>
          </a:xfrm>
          <a:prstGeom prst="rect">
            <a:avLst/>
          </a:prstGeom>
        </p:spPr>
      </p:pic>
      <p:sp>
        <p:nvSpPr>
          <p:cNvPr id="3" name="文字方塊 2">
            <a:extLst>
              <a:ext uri="{FF2B5EF4-FFF2-40B4-BE49-F238E27FC236}">
                <a16:creationId xmlns:a16="http://schemas.microsoft.com/office/drawing/2014/main" id="{398EF2B7-28E1-4F94-BF5C-0300D8DAF2E8}"/>
              </a:ext>
            </a:extLst>
          </p:cNvPr>
          <p:cNvSpPr txBox="1"/>
          <p:nvPr/>
        </p:nvSpPr>
        <p:spPr>
          <a:xfrm>
            <a:off x="72758" y="4005064"/>
            <a:ext cx="677108" cy="2016224"/>
          </a:xfrm>
          <a:prstGeom prst="rect">
            <a:avLst/>
          </a:prstGeom>
          <a:noFill/>
        </p:spPr>
        <p:txBody>
          <a:bodyPr vert="eaVert" wrap="square" rtlCol="0">
            <a:spAutoFit/>
          </a:bodyPr>
          <a:lstStyle/>
          <a:p>
            <a:r>
              <a:rPr lang="zh-TW" altLang="en-US" sz="3200" b="1" dirty="0">
                <a:solidFill>
                  <a:srgbClr val="FF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參考樣本</a:t>
            </a:r>
          </a:p>
        </p:txBody>
      </p:sp>
    </p:spTree>
    <p:extLst>
      <p:ext uri="{BB962C8B-B14F-4D97-AF65-F5344CB8AC3E}">
        <p14:creationId xmlns:p14="http://schemas.microsoft.com/office/powerpoint/2010/main" val="27966528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p:cNvSpPr txBox="1">
            <a:spLocks/>
          </p:cNvSpPr>
          <p:nvPr/>
        </p:nvSpPr>
        <p:spPr>
          <a:xfrm>
            <a:off x="467544"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rPr>
              <a:t>是否可以支票方式繳交保險費？</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
        <p:nvSpPr>
          <p:cNvPr id="6" name="文字方塊 5">
            <a:extLst>
              <a:ext uri="{FF2B5EF4-FFF2-40B4-BE49-F238E27FC236}">
                <a16:creationId xmlns:a16="http://schemas.microsoft.com/office/drawing/2014/main" id="{3F4B5B46-151D-48A9-929F-CBB4B779D8D8}"/>
              </a:ext>
            </a:extLst>
          </p:cNvPr>
          <p:cNvSpPr txBox="1"/>
          <p:nvPr/>
        </p:nvSpPr>
        <p:spPr>
          <a:xfrm>
            <a:off x="126511" y="2564904"/>
            <a:ext cx="8928992" cy="2246769"/>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可以，請以正本郵寄方式寄送至新光產物台北總公司</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台北市松山區民權東路三段</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171</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號</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4</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樓  郭文彥先生收</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    需附上支票簽收表並註明本次繳費之保險單</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批單號碼</a:t>
            </a:r>
          </a:p>
        </p:txBody>
      </p:sp>
    </p:spTree>
    <p:extLst>
      <p:ext uri="{BB962C8B-B14F-4D97-AF65-F5344CB8AC3E}">
        <p14:creationId xmlns:p14="http://schemas.microsoft.com/office/powerpoint/2010/main" val="24279525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59532" y="2492896"/>
            <a:ext cx="8424936" cy="3970318"/>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由疾病所引起的意外事故。</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要保人或被保險人的故意行為</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自殺、自殘等</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犯罪行為。</a:t>
            </a: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被保險人飲酒後駕</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騎</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車，其吐氣或血液所含酒精成份超過道路交通法令規定標準者。</a:t>
            </a:r>
          </a:p>
          <a:p>
            <a:pPr>
              <a:defRPr/>
            </a:pP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4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哪些事故是不能理賠的</a:t>
            </a:r>
            <a:r>
              <a:rPr lang="en-US" altLang="zh-TW"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a:t>
            </a:r>
            <a:endPar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endParaRPr>
          </a:p>
        </p:txBody>
      </p:sp>
    </p:spTree>
    <p:extLst>
      <p:ext uri="{BB962C8B-B14F-4D97-AF65-F5344CB8AC3E}">
        <p14:creationId xmlns:p14="http://schemas.microsoft.com/office/powerpoint/2010/main" val="36545037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59532" y="2492896"/>
            <a:ext cx="8424936"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由本保險所生的權利，自得為請求之日起，經過</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2</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年不行使而消滅。</a:t>
            </a: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4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理賠申請期限？</a:t>
            </a:r>
          </a:p>
        </p:txBody>
      </p:sp>
    </p:spTree>
    <p:extLst>
      <p:ext uri="{BB962C8B-B14F-4D97-AF65-F5344CB8AC3E}">
        <p14:creationId xmlns:p14="http://schemas.microsoft.com/office/powerpoint/2010/main" val="37765703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59532" y="2492896"/>
            <a:ext cx="8424936" cy="1815882"/>
          </a:xfrm>
          <a:prstGeom prst="rect">
            <a:avLst/>
          </a:prstGeom>
          <a:noFill/>
        </p:spPr>
        <p:txBody>
          <a:bodyPr wrap="square">
            <a:spAutoFit/>
          </a:bodyPr>
          <a:lstStyle/>
          <a:p>
            <a:pPr marL="457200" indent="-457200">
              <a:buFont typeface="Wingdings" pitchFamily="2" charset="2"/>
              <a:buChar char="l"/>
              <a:defRPr/>
            </a:pP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本公司收到理賠申請書及應檢附文件備齊後，經審核無誤將於</a:t>
            </a:r>
            <a:r>
              <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rPr>
              <a:t>15</a:t>
            </a:r>
            <a:r>
              <a:rPr lang="zh-TW" altLang="en-US" sz="2800" b="1" dirty="0">
                <a:effectLst>
                  <a:outerShdw blurRad="38100" dist="38100" dir="2700000" algn="tl">
                    <a:srgbClr val="000000">
                      <a:alpha val="43137"/>
                    </a:srgbClr>
                  </a:outerShdw>
                </a:effectLst>
                <a:latin typeface="微軟正黑體" pitchFamily="34" charset="-120"/>
                <a:ea typeface="微軟正黑體" pitchFamily="34" charset="-120"/>
              </a:rPr>
              <a:t>日內給付。</a:t>
            </a:r>
          </a:p>
          <a:p>
            <a:pPr>
              <a:defRPr/>
            </a:pPr>
            <a:endParaRPr lang="en-US" altLang="zh-TW" sz="2800" b="1" dirty="0">
              <a:effectLst>
                <a:outerShdw blurRad="38100" dist="38100" dir="2700000" algn="tl">
                  <a:srgbClr val="000000">
                    <a:alpha val="43137"/>
                  </a:srgbClr>
                </a:outerShdw>
              </a:effectLst>
              <a:latin typeface="微軟正黑體" pitchFamily="34" charset="-120"/>
              <a:ea typeface="微軟正黑體" pitchFamily="34" charset="-120"/>
            </a:endParaRPr>
          </a:p>
          <a:p>
            <a:pPr>
              <a:defRPr/>
            </a:pPr>
            <a:endParaRPr lang="zh-TW" altLang="en-US" sz="28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5" name="標題 1"/>
          <p:cNvSpPr txBox="1">
            <a:spLocks/>
          </p:cNvSpPr>
          <p:nvPr/>
        </p:nvSpPr>
        <p:spPr>
          <a:xfrm>
            <a:off x="349532" y="1196752"/>
            <a:ext cx="8568952"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cs typeface="+mn-cs"/>
              </a:rPr>
              <a:t>理賠作業需要幾天？</a:t>
            </a:r>
          </a:p>
        </p:txBody>
      </p:sp>
    </p:spTree>
    <p:extLst>
      <p:ext uri="{BB962C8B-B14F-4D97-AF65-F5344CB8AC3E}">
        <p14:creationId xmlns:p14="http://schemas.microsoft.com/office/powerpoint/2010/main" val="3020509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CF7E30E-CB64-43C8-AEDE-785250FD4FDC}"/>
              </a:ext>
            </a:extLst>
          </p:cNvPr>
          <p:cNvSpPr txBox="1"/>
          <p:nvPr/>
        </p:nvSpPr>
        <p:spPr>
          <a:xfrm>
            <a:off x="2427823" y="2564904"/>
            <a:ext cx="4288353" cy="1323439"/>
          </a:xfrm>
          <a:prstGeom prst="rect">
            <a:avLst/>
          </a:prstGeom>
          <a:noFill/>
        </p:spPr>
        <p:txBody>
          <a:bodyPr wrap="none" rtlCol="0">
            <a:spAutoFit/>
          </a:bodyPr>
          <a:lstStyle/>
          <a:p>
            <a:r>
              <a:rPr lang="zh-TW" altLang="en-US" sz="8000" b="1" dirty="0">
                <a:latin typeface="標楷體" panose="03000509000000000000" pitchFamily="65" charset="-120"/>
                <a:ea typeface="標楷體" panose="03000509000000000000" pitchFamily="65" charset="-120"/>
              </a:rPr>
              <a:t>感謝聆聽</a:t>
            </a:r>
          </a:p>
        </p:txBody>
      </p:sp>
    </p:spTree>
    <p:extLst>
      <p:ext uri="{BB962C8B-B14F-4D97-AF65-F5344CB8AC3E}">
        <p14:creationId xmlns:p14="http://schemas.microsoft.com/office/powerpoint/2010/main" val="147767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59832" y="525819"/>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4" name="矩形 12"/>
          <p:cNvSpPr>
            <a:spLocks noChangeArrowheads="1"/>
          </p:cNvSpPr>
          <p:nvPr/>
        </p:nvSpPr>
        <p:spPr bwMode="auto">
          <a:xfrm>
            <a:off x="515318" y="1124744"/>
            <a:ext cx="8352928"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TW" altLang="en-US" b="1" dirty="0">
                <a:solidFill>
                  <a:srgbClr val="FF0000"/>
                </a:solidFill>
                <a:latin typeface="微軟正黑體" pitchFamily="34" charset="-120"/>
                <a:ea typeface="微軟正黑體" pitchFamily="34" charset="-120"/>
              </a:rPr>
              <a:t>身故保險金：</a:t>
            </a:r>
          </a:p>
          <a:p>
            <a:pPr>
              <a:defRPr/>
            </a:pPr>
            <a:r>
              <a:rPr lang="zh-TW" altLang="en-US" b="1" dirty="0">
                <a:latin typeface="微軟正黑體" pitchFamily="34" charset="-120"/>
                <a:ea typeface="微軟正黑體" pitchFamily="34" charset="-120"/>
              </a:rPr>
              <a:t>被保險人於本契約有效期間內遭受契約約定的意外傷害事故，自意外傷害事故發生之日起一百八十日以內</a:t>
            </a:r>
            <a:r>
              <a:rPr lang="zh-TW" altLang="en-US" b="1" dirty="0">
                <a:solidFill>
                  <a:srgbClr val="FF0000"/>
                </a:solidFill>
                <a:latin typeface="微軟正黑體" pitchFamily="34" charset="-120"/>
                <a:ea typeface="微軟正黑體" pitchFamily="34" charset="-120"/>
              </a:rPr>
              <a:t>死亡者</a:t>
            </a:r>
            <a:r>
              <a:rPr lang="zh-TW" altLang="en-US" b="1" dirty="0">
                <a:latin typeface="微軟正黑體" pitchFamily="34" charset="-120"/>
                <a:ea typeface="微軟正黑體" pitchFamily="34" charset="-120"/>
              </a:rPr>
              <a:t>，本公司按該被保險人保險金額給付身故保險金。</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但超過一百八十日死亡者，受益人若能證明被保險人之死亡與該意外傷害事故具有因果關係者，不在此限。</a:t>
            </a:r>
            <a:endParaRPr lang="en-US" altLang="zh-TW" b="1" dirty="0">
              <a:latin typeface="微軟正黑體" pitchFamily="34" charset="-120"/>
              <a:ea typeface="微軟正黑體" pitchFamily="34" charset="-120"/>
            </a:endParaRPr>
          </a:p>
          <a:p>
            <a:pPr>
              <a:defRPr/>
            </a:pPr>
            <a:endParaRPr lang="en-US" altLang="zh-TW" sz="1400" b="1" dirty="0">
              <a:solidFill>
                <a:srgbClr val="0000FF"/>
              </a:solidFill>
              <a:latin typeface="微軟正黑體" pitchFamily="34" charset="-120"/>
              <a:ea typeface="微軟正黑體" pitchFamily="34" charset="-120"/>
            </a:endParaRPr>
          </a:p>
          <a:p>
            <a:pPr>
              <a:defRPr/>
            </a:pPr>
            <a:endParaRPr lang="en-US" altLang="zh-TW" sz="1400" b="1" dirty="0">
              <a:solidFill>
                <a:srgbClr val="0000FF"/>
              </a:solidFill>
              <a:latin typeface="微軟正黑體" pitchFamily="34" charset="-120"/>
              <a:ea typeface="微軟正黑體" pitchFamily="34" charset="-120"/>
            </a:endParaRPr>
          </a:p>
          <a:p>
            <a:pPr>
              <a:defRPr/>
            </a:pPr>
            <a:endParaRPr lang="en-US" altLang="zh-TW" sz="1400"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失能保險金：</a:t>
            </a:r>
          </a:p>
          <a:p>
            <a:pPr>
              <a:defRPr/>
            </a:pPr>
            <a:r>
              <a:rPr lang="zh-TW" altLang="en-US" b="1" dirty="0">
                <a:latin typeface="微軟正黑體" pitchFamily="34" charset="-120"/>
                <a:ea typeface="微軟正黑體" pitchFamily="34" charset="-120"/>
              </a:rPr>
              <a:t>被保險人於本契約有效期間內遭受契約約定的意外傷害事故，自意外傷害事故發生之日起一百八十日以內致成</a:t>
            </a:r>
            <a:r>
              <a:rPr lang="zh-TW" altLang="en-US" b="1" dirty="0">
                <a:solidFill>
                  <a:srgbClr val="FF0000"/>
                </a:solidFill>
                <a:latin typeface="微軟正黑體" pitchFamily="34" charset="-120"/>
                <a:ea typeface="微軟正黑體" pitchFamily="34" charset="-120"/>
              </a:rPr>
              <a:t>附表所列失能程度之一者</a:t>
            </a:r>
            <a:r>
              <a:rPr lang="zh-TW" altLang="en-US" b="1" dirty="0">
                <a:latin typeface="微軟正黑體" pitchFamily="34" charset="-120"/>
                <a:ea typeface="微軟正黑體" pitchFamily="34" charset="-120"/>
              </a:rPr>
              <a:t>，本公司給付失能保險金，其</a:t>
            </a:r>
            <a:r>
              <a:rPr lang="zh-TW" altLang="en-US" b="1" dirty="0">
                <a:solidFill>
                  <a:srgbClr val="FF0000"/>
                </a:solidFill>
                <a:latin typeface="微軟正黑體" pitchFamily="34" charset="-120"/>
                <a:ea typeface="微軟正黑體" pitchFamily="34" charset="-120"/>
              </a:rPr>
              <a:t>金額按該表所列之給付比例計算</a:t>
            </a:r>
            <a:r>
              <a:rPr lang="zh-TW" altLang="en-US" b="1" dirty="0">
                <a:latin typeface="微軟正黑體" pitchFamily="34" charset="-120"/>
                <a:ea typeface="微軟正黑體" pitchFamily="34" charset="-120"/>
              </a:rPr>
              <a:t>。</a:t>
            </a: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但超過一百八十日致成失能者，受益人若能證明被保險人之失能與該意外傷害事故具有因果關係者，不在此限。</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p:txBody>
      </p:sp>
    </p:spTree>
    <p:extLst>
      <p:ext uri="{BB962C8B-B14F-4D97-AF65-F5344CB8AC3E}">
        <p14:creationId xmlns:p14="http://schemas.microsoft.com/office/powerpoint/2010/main" val="172271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F73CCFAC-59A8-4417-A057-8B51CFB23CFE}"/>
              </a:ext>
            </a:extLst>
          </p:cNvPr>
          <p:cNvPicPr>
            <a:picLocks noChangeAspect="1"/>
          </p:cNvPicPr>
          <p:nvPr/>
        </p:nvPicPr>
        <p:blipFill>
          <a:blip r:embed="rId2"/>
          <a:stretch>
            <a:fillRect/>
          </a:stretch>
        </p:blipFill>
        <p:spPr>
          <a:xfrm>
            <a:off x="784155" y="3611349"/>
            <a:ext cx="6839905" cy="2467319"/>
          </a:xfrm>
          <a:prstGeom prst="rect">
            <a:avLst/>
          </a:prstGeom>
        </p:spPr>
      </p:pic>
      <p:pic>
        <p:nvPicPr>
          <p:cNvPr id="5" name="圖片 4">
            <a:extLst>
              <a:ext uri="{FF2B5EF4-FFF2-40B4-BE49-F238E27FC236}">
                <a16:creationId xmlns:a16="http://schemas.microsoft.com/office/drawing/2014/main" id="{F7D95620-3FBB-42EF-9887-39B677DE0294}"/>
              </a:ext>
            </a:extLst>
          </p:cNvPr>
          <p:cNvPicPr>
            <a:picLocks noChangeAspect="1"/>
          </p:cNvPicPr>
          <p:nvPr/>
        </p:nvPicPr>
        <p:blipFill>
          <a:blip r:embed="rId3"/>
          <a:stretch>
            <a:fillRect/>
          </a:stretch>
        </p:blipFill>
        <p:spPr>
          <a:xfrm>
            <a:off x="755576" y="2123893"/>
            <a:ext cx="6868484" cy="1305107"/>
          </a:xfrm>
          <a:prstGeom prst="rect">
            <a:avLst/>
          </a:prstGeom>
        </p:spPr>
      </p:pic>
      <p:sp>
        <p:nvSpPr>
          <p:cNvPr id="6" name="文字方塊 5">
            <a:extLst>
              <a:ext uri="{FF2B5EF4-FFF2-40B4-BE49-F238E27FC236}">
                <a16:creationId xmlns:a16="http://schemas.microsoft.com/office/drawing/2014/main" id="{A388703E-2BA1-4ADF-8CC0-DEB8E5942BE7}"/>
              </a:ext>
            </a:extLst>
          </p:cNvPr>
          <p:cNvSpPr txBox="1"/>
          <p:nvPr/>
        </p:nvSpPr>
        <p:spPr>
          <a:xfrm>
            <a:off x="903565" y="1621749"/>
            <a:ext cx="3788217" cy="369332"/>
          </a:xfrm>
          <a:prstGeom prst="rect">
            <a:avLst/>
          </a:prstGeom>
          <a:noFill/>
        </p:spPr>
        <p:txBody>
          <a:bodyPr wrap="none" rtlCol="0">
            <a:spAutoFit/>
          </a:bodyPr>
          <a:lstStyle/>
          <a:p>
            <a:r>
              <a:rPr lang="zh-TW" altLang="en-US" b="1" dirty="0">
                <a:latin typeface="微軟正黑體" panose="020B0604030504040204" pitchFamily="34" charset="-120"/>
                <a:ea typeface="微軟正黑體" panose="020B0604030504040204" pitchFamily="34" charset="-120"/>
              </a:rPr>
              <a:t>失能程度與保險金給付表</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節錄部分</a:t>
            </a:r>
            <a:r>
              <a:rPr lang="en-US" altLang="zh-TW" b="1" dirty="0">
                <a:latin typeface="微軟正黑體" panose="020B0604030504040204" pitchFamily="34" charset="-120"/>
                <a:ea typeface="微軟正黑體" panose="020B0604030504040204" pitchFamily="34" charset="-120"/>
              </a:rPr>
              <a:t>)</a:t>
            </a:r>
            <a:endParaRPr lang="zh-TW" altLang="en-US" b="1" dirty="0">
              <a:latin typeface="微軟正黑體" panose="020B0604030504040204" pitchFamily="34" charset="-120"/>
              <a:ea typeface="微軟正黑體" panose="020B0604030504040204" pitchFamily="34" charset="-120"/>
            </a:endParaRPr>
          </a:p>
        </p:txBody>
      </p:sp>
      <p:sp>
        <p:nvSpPr>
          <p:cNvPr id="7" name="Rectangle 7">
            <a:extLst>
              <a:ext uri="{FF2B5EF4-FFF2-40B4-BE49-F238E27FC236}">
                <a16:creationId xmlns:a16="http://schemas.microsoft.com/office/drawing/2014/main" id="{46384296-D5B0-4DE8-92DF-0A4C6B75BF38}"/>
              </a:ext>
            </a:extLst>
          </p:cNvPr>
          <p:cNvSpPr txBox="1">
            <a:spLocks noChangeArrowheads="1"/>
          </p:cNvSpPr>
          <p:nvPr/>
        </p:nvSpPr>
        <p:spPr>
          <a:xfrm>
            <a:off x="3059832" y="555925"/>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Tree>
    <p:extLst>
      <p:ext uri="{BB962C8B-B14F-4D97-AF65-F5344CB8AC3E}">
        <p14:creationId xmlns:p14="http://schemas.microsoft.com/office/powerpoint/2010/main" val="220356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59832" y="548680"/>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5" name="矩形 12"/>
          <p:cNvSpPr>
            <a:spLocks noChangeArrowheads="1"/>
          </p:cNvSpPr>
          <p:nvPr/>
        </p:nvSpPr>
        <p:spPr bwMode="auto">
          <a:xfrm>
            <a:off x="251520" y="1124744"/>
            <a:ext cx="8640960" cy="535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zh-TW" altLang="en-US" b="1" dirty="0">
                <a:solidFill>
                  <a:srgbClr val="FF0000"/>
                </a:solidFill>
                <a:latin typeface="微軟正黑體" pitchFamily="34" charset="-120"/>
                <a:ea typeface="微軟正黑體" pitchFamily="34" charset="-120"/>
              </a:rPr>
              <a:t>意外傷害事故門診醫療保險金：</a:t>
            </a:r>
          </a:p>
          <a:p>
            <a:pPr>
              <a:defRPr/>
            </a:pPr>
            <a:r>
              <a:rPr lang="zh-TW" altLang="en-US" b="1" dirty="0">
                <a:latin typeface="微軟正黑體" pitchFamily="34" charset="-120"/>
                <a:ea typeface="微軟正黑體" pitchFamily="34" charset="-120"/>
              </a:rPr>
              <a:t>被保險人於本契約有效期間內遭受意外傷害事故，自意外傷害事故發生之日起一百八十日內以全民健康保險之保險對象身分經醫院或診所以門診方式治療時，本公司按該被保險人門診期間內所發生，且依全民健康保險規定其保險對象應自行負擔及不屬全民健康保險給付範圍之費用核付「意外傷害事故門診醫療保險金」。</a:t>
            </a:r>
            <a:endParaRPr lang="en-US" altLang="zh-TW" b="1" dirty="0">
              <a:latin typeface="微軟正黑體" pitchFamily="34" charset="-120"/>
              <a:ea typeface="微軟正黑體" pitchFamily="34" charset="-120"/>
            </a:endParaRPr>
          </a:p>
          <a:p>
            <a:pPr>
              <a:defRPr/>
            </a:pPr>
            <a:endParaRPr lang="en-US" altLang="zh-TW" b="1" dirty="0">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被保險人不以全民健康保險之保險對象身分門診治療；或前往不具有全民健康保險之醫院或診所門診治療者，致各項醫療費用未經全民健康保險給付，本公司依被保險人實際支付之費用之</a:t>
            </a:r>
            <a:r>
              <a:rPr lang="zh-TW" altLang="en-US" b="1" dirty="0">
                <a:solidFill>
                  <a:srgbClr val="FF0000"/>
                </a:solidFill>
                <a:latin typeface="微軟正黑體" pitchFamily="34" charset="-120"/>
                <a:ea typeface="微軟正黑體" pitchFamily="34" charset="-120"/>
              </a:rPr>
              <a:t>百分之六十五</a:t>
            </a:r>
            <a:r>
              <a:rPr lang="zh-TW" altLang="en-US" b="1" dirty="0">
                <a:latin typeface="微軟正黑體" pitchFamily="34" charset="-120"/>
                <a:ea typeface="微軟正黑體" pitchFamily="34" charset="-120"/>
              </a:rPr>
              <a:t>給付，但最高給付金額仍受前項之限制。</a:t>
            </a:r>
            <a:endParaRPr lang="en-US" altLang="zh-TW" b="1" dirty="0">
              <a:solidFill>
                <a:srgbClr val="0000FF"/>
              </a:solidFill>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門診</a:t>
            </a:r>
            <a:endParaRPr lang="en-US" altLang="zh-TW" b="1" dirty="0">
              <a:solidFill>
                <a:srgbClr val="FF0000"/>
              </a:solidFill>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係指被保險人經登記合格的醫院或診所診療，但不包含被保險人經醫師診斷其傷害必須入住醫院，且正式辦理住院手續並確實在醫院接受診療者。</a:t>
            </a:r>
            <a:endParaRPr lang="en-US" altLang="zh-TW" b="1" dirty="0">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endParaRPr lang="en-US" altLang="zh-TW" b="1" dirty="0">
              <a:solidFill>
                <a:srgbClr val="0000FF"/>
              </a:solidFill>
              <a:latin typeface="微軟正黑體" pitchFamily="34" charset="-120"/>
              <a:ea typeface="微軟正黑體" pitchFamily="34" charset="-120"/>
            </a:endParaRPr>
          </a:p>
          <a:p>
            <a:pPr>
              <a:defRPr/>
            </a:pPr>
            <a:r>
              <a:rPr lang="zh-TW" altLang="en-US" b="1" dirty="0">
                <a:solidFill>
                  <a:srgbClr val="FF0000"/>
                </a:solidFill>
                <a:latin typeface="微軟正黑體" pitchFamily="34" charset="-120"/>
                <a:ea typeface="微軟正黑體" pitchFamily="34" charset="-120"/>
              </a:rPr>
              <a:t>意外傷害事故住院醫療保險金：</a:t>
            </a:r>
            <a:endParaRPr lang="en-US" altLang="zh-TW" b="1" dirty="0">
              <a:solidFill>
                <a:srgbClr val="FF0000"/>
              </a:solidFill>
              <a:latin typeface="微軟正黑體" pitchFamily="34" charset="-120"/>
              <a:ea typeface="微軟正黑體" pitchFamily="34" charset="-120"/>
            </a:endParaRPr>
          </a:p>
          <a:p>
            <a:pPr>
              <a:defRPr/>
            </a:pPr>
            <a:r>
              <a:rPr lang="zh-TW" altLang="en-US" b="1" dirty="0">
                <a:latin typeface="微軟正黑體" pitchFamily="34" charset="-120"/>
                <a:ea typeface="微軟正黑體" pitchFamily="34" charset="-120"/>
              </a:rPr>
              <a:t>被保險人於本契約有效期間內遭受意外傷害事故，自意外傷害事故發生之日起一百八十日以內住院治療時，每日給付新臺幣壹仟元「意外傷害事故住院醫療保險金」。</a:t>
            </a:r>
            <a:endParaRPr lang="en-US" altLang="zh-TW" b="1" dirty="0">
              <a:latin typeface="微軟正黑體" pitchFamily="34" charset="-120"/>
              <a:ea typeface="微軟正黑體" pitchFamily="34" charset="-120"/>
            </a:endParaRPr>
          </a:p>
          <a:p>
            <a:pPr>
              <a:defRPr/>
            </a:pPr>
            <a:endParaRPr lang="zh-TW" altLang="en-US" b="1" dirty="0">
              <a:solidFill>
                <a:srgbClr val="FF000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012918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txBox="1">
            <a:spLocks noChangeArrowheads="1"/>
          </p:cNvSpPr>
          <p:nvPr/>
        </p:nvSpPr>
        <p:spPr>
          <a:xfrm>
            <a:off x="3062071" y="562717"/>
            <a:ext cx="3263900" cy="708025"/>
          </a:xfrm>
          <a:prstGeom prst="rect">
            <a:avLst/>
          </a:prstGeom>
        </p:spPr>
        <p:txBody>
          <a:bodyPr wrap="none">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新細明體" pitchFamily="18" charset="-120"/>
              </a:defRPr>
            </a:lvl2pPr>
            <a:lvl3pPr algn="ctr" rtl="0" eaLnBrk="0" fontAlgn="base" hangingPunct="0">
              <a:spcBef>
                <a:spcPct val="0"/>
              </a:spcBef>
              <a:spcAft>
                <a:spcPct val="0"/>
              </a:spcAft>
              <a:defRPr sz="4400">
                <a:solidFill>
                  <a:schemeClr val="tx1"/>
                </a:solidFill>
                <a:latin typeface="Calibri" pitchFamily="34" charset="0"/>
                <a:ea typeface="新細明體" pitchFamily="18" charset="-120"/>
              </a:defRPr>
            </a:lvl3pPr>
            <a:lvl4pPr algn="ctr" rtl="0" eaLnBrk="0" fontAlgn="base" hangingPunct="0">
              <a:spcBef>
                <a:spcPct val="0"/>
              </a:spcBef>
              <a:spcAft>
                <a:spcPct val="0"/>
              </a:spcAft>
              <a:defRPr sz="4400">
                <a:solidFill>
                  <a:schemeClr val="tx1"/>
                </a:solidFill>
                <a:latin typeface="Calibri" pitchFamily="34" charset="0"/>
                <a:ea typeface="新細明體" pitchFamily="18" charset="-120"/>
              </a:defRPr>
            </a:lvl4pPr>
            <a:lvl5pPr algn="ctr" rtl="0" eaLnBrk="0" fontAlgn="base" hangingPunct="0">
              <a:spcBef>
                <a:spcPct val="0"/>
              </a:spcBef>
              <a:spcAft>
                <a:spcPct val="0"/>
              </a:spcAft>
              <a:defRPr sz="4400">
                <a:solidFill>
                  <a:schemeClr val="tx1"/>
                </a:solidFill>
                <a:latin typeface="Calibri" pitchFamily="34" charset="0"/>
                <a:ea typeface="新細明體" pitchFamily="18" charset="-120"/>
              </a:defRPr>
            </a:lvl5pPr>
            <a:lvl6pPr marL="457200" algn="ctr" rtl="0" fontAlgn="base">
              <a:spcBef>
                <a:spcPct val="0"/>
              </a:spcBef>
              <a:spcAft>
                <a:spcPct val="0"/>
              </a:spcAft>
              <a:defRPr sz="4400">
                <a:solidFill>
                  <a:schemeClr val="tx1"/>
                </a:solidFill>
                <a:latin typeface="Calibri" pitchFamily="34" charset="0"/>
                <a:ea typeface="新細明體" pitchFamily="18" charset="-120"/>
              </a:defRPr>
            </a:lvl6pPr>
            <a:lvl7pPr marL="914400" algn="ctr" rtl="0" fontAlgn="base">
              <a:spcBef>
                <a:spcPct val="0"/>
              </a:spcBef>
              <a:spcAft>
                <a:spcPct val="0"/>
              </a:spcAft>
              <a:defRPr sz="4400">
                <a:solidFill>
                  <a:schemeClr val="tx1"/>
                </a:solidFill>
                <a:latin typeface="Calibri" pitchFamily="34" charset="0"/>
                <a:ea typeface="新細明體" pitchFamily="18" charset="-120"/>
              </a:defRPr>
            </a:lvl7pPr>
            <a:lvl8pPr marL="1371600" algn="ctr" rtl="0" fontAlgn="base">
              <a:spcBef>
                <a:spcPct val="0"/>
              </a:spcBef>
              <a:spcAft>
                <a:spcPct val="0"/>
              </a:spcAft>
              <a:defRPr sz="4400">
                <a:solidFill>
                  <a:schemeClr val="tx1"/>
                </a:solidFill>
                <a:latin typeface="Calibri" pitchFamily="34" charset="0"/>
                <a:ea typeface="新細明體" pitchFamily="18" charset="-120"/>
              </a:defRPr>
            </a:lvl8pPr>
            <a:lvl9pPr marL="1828800" algn="ctr" rtl="0" fontAlgn="base">
              <a:spcBef>
                <a:spcPct val="0"/>
              </a:spcBef>
              <a:spcAft>
                <a:spcPct val="0"/>
              </a:spcAft>
              <a:defRPr sz="4400">
                <a:solidFill>
                  <a:schemeClr val="tx1"/>
                </a:solidFill>
                <a:latin typeface="Calibri" pitchFamily="34" charset="0"/>
                <a:ea typeface="新細明體" pitchFamily="18" charset="-120"/>
              </a:defRPr>
            </a:lvl9pPr>
          </a:lstStyle>
          <a:p>
            <a:pPr>
              <a:defRPr/>
            </a:pPr>
            <a:r>
              <a:rPr lang="zh-TW" altLang="en-US" sz="4000" b="1" dirty="0">
                <a:effectLst>
                  <a:outerShdw blurRad="38100" dist="38100" dir="2700000" algn="tl">
                    <a:srgbClr val="000000">
                      <a:alpha val="43137"/>
                    </a:srgbClr>
                  </a:outerShdw>
                </a:effectLst>
                <a:latin typeface="微軟正黑體" pitchFamily="34" charset="-120"/>
                <a:ea typeface="微軟正黑體" pitchFamily="34" charset="-120"/>
                <a:cs typeface="+mn-cs"/>
              </a:rPr>
              <a:t>保障計劃說明</a:t>
            </a:r>
          </a:p>
        </p:txBody>
      </p:sp>
      <p:sp>
        <p:nvSpPr>
          <p:cNvPr id="7" name="矩形 12"/>
          <p:cNvSpPr>
            <a:spLocks noChangeArrowheads="1"/>
          </p:cNvSpPr>
          <p:nvPr/>
        </p:nvSpPr>
        <p:spPr bwMode="auto">
          <a:xfrm>
            <a:off x="899592" y="1628800"/>
            <a:ext cx="81359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保險費：                                                             </a:t>
            </a:r>
            <a:r>
              <a:rPr lang="zh-TW" altLang="en-US" sz="1600" b="1" dirty="0">
                <a:effectLst>
                  <a:outerShdw blurRad="38100" dist="38100" dir="2700000" algn="tl">
                    <a:srgbClr val="000000">
                      <a:alpha val="43137"/>
                    </a:srgbClr>
                  </a:outerShdw>
                </a:effectLst>
                <a:latin typeface="微軟正黑體" pitchFamily="34" charset="-120"/>
                <a:ea typeface="微軟正黑體" pitchFamily="34" charset="-120"/>
              </a:rPr>
              <a:t>單位：新臺幣 </a:t>
            </a:r>
            <a:r>
              <a:rPr lang="zh-TW" altLang="en-US" sz="24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                                                                                              </a:t>
            </a:r>
          </a:p>
          <a:p>
            <a:pPr>
              <a:defRPr/>
            </a:pPr>
            <a:endParaRPr lang="zh-TW" altLang="en-US" sz="2400" b="1" dirty="0">
              <a:solidFill>
                <a:srgbClr val="0000FF"/>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aphicFrame>
        <p:nvGraphicFramePr>
          <p:cNvPr id="3" name="表格 2">
            <a:extLst>
              <a:ext uri="{FF2B5EF4-FFF2-40B4-BE49-F238E27FC236}">
                <a16:creationId xmlns:a16="http://schemas.microsoft.com/office/drawing/2014/main" id="{66DB4F5A-7025-4981-A4E1-E57C15017B45}"/>
              </a:ext>
            </a:extLst>
          </p:cNvPr>
          <p:cNvGraphicFramePr>
            <a:graphicFrameLocks noGrp="1"/>
          </p:cNvGraphicFramePr>
          <p:nvPr>
            <p:extLst>
              <p:ext uri="{D42A27DB-BD31-4B8C-83A1-F6EECF244321}">
                <p14:modId xmlns:p14="http://schemas.microsoft.com/office/powerpoint/2010/main" val="2309375902"/>
              </p:ext>
            </p:extLst>
          </p:nvPr>
        </p:nvGraphicFramePr>
        <p:xfrm>
          <a:off x="3217857" y="1412776"/>
          <a:ext cx="2952328" cy="5120640"/>
        </p:xfrm>
        <a:graphic>
          <a:graphicData uri="http://schemas.openxmlformats.org/drawingml/2006/table">
            <a:tbl>
              <a:tblPr firstRow="1" bandRow="1">
                <a:tableStyleId>{5C22544A-7EE6-4342-B048-85BDC9FD1C3A}</a:tableStyleId>
              </a:tblPr>
              <a:tblGrid>
                <a:gridCol w="1476164">
                  <a:extLst>
                    <a:ext uri="{9D8B030D-6E8A-4147-A177-3AD203B41FA5}">
                      <a16:colId xmlns:a16="http://schemas.microsoft.com/office/drawing/2014/main" val="2135254369"/>
                    </a:ext>
                  </a:extLst>
                </a:gridCol>
                <a:gridCol w="1476164">
                  <a:extLst>
                    <a:ext uri="{9D8B030D-6E8A-4147-A177-3AD203B41FA5}">
                      <a16:colId xmlns:a16="http://schemas.microsoft.com/office/drawing/2014/main" val="1514055539"/>
                    </a:ext>
                  </a:extLst>
                </a:gridCol>
              </a:tblGrid>
              <a:tr h="335547">
                <a:tc>
                  <a:txBody>
                    <a:bodyPr/>
                    <a:lstStyle/>
                    <a:p>
                      <a:pPr algn="ctr"/>
                      <a:r>
                        <a:rPr lang="zh-TW" altLang="en-US" b="1" dirty="0">
                          <a:solidFill>
                            <a:schemeClr val="tx1"/>
                          </a:solidFill>
                          <a:latin typeface="微軟正黑體" panose="020B0604030504040204" pitchFamily="34" charset="-120"/>
                          <a:ea typeface="微軟正黑體" panose="020B0604030504040204" pitchFamily="34" charset="-120"/>
                        </a:rPr>
                        <a:t>投保月數</a:t>
                      </a:r>
                    </a:p>
                  </a:txBody>
                  <a:tcPr>
                    <a:solidFill>
                      <a:schemeClr val="accent1">
                        <a:lumMod val="20000"/>
                        <a:lumOff val="80000"/>
                      </a:schemeClr>
                    </a:solidFill>
                  </a:tcPr>
                </a:tc>
                <a:tc>
                  <a:txBody>
                    <a:bodyPr/>
                    <a:lstStyle/>
                    <a:p>
                      <a:pPr algn="ctr"/>
                      <a:r>
                        <a:rPr lang="zh-TW" altLang="en-US" b="1" dirty="0">
                          <a:solidFill>
                            <a:schemeClr val="tx1"/>
                          </a:solidFill>
                          <a:latin typeface="微軟正黑體" panose="020B0604030504040204" pitchFamily="34" charset="-120"/>
                          <a:ea typeface="微軟正黑體" panose="020B0604030504040204" pitchFamily="34" charset="-120"/>
                        </a:rPr>
                        <a:t>保險費</a:t>
                      </a:r>
                    </a:p>
                  </a:txBody>
                  <a:tcPr>
                    <a:solidFill>
                      <a:schemeClr val="accent1">
                        <a:lumMod val="20000"/>
                        <a:lumOff val="80000"/>
                      </a:schemeClr>
                    </a:solidFill>
                  </a:tcPr>
                </a:tc>
                <a:extLst>
                  <a:ext uri="{0D108BD9-81ED-4DB2-BD59-A6C34878D82A}">
                    <a16:rowId xmlns:a16="http://schemas.microsoft.com/office/drawing/2014/main" val="1780754959"/>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12</a:t>
                      </a:r>
                      <a:r>
                        <a:rPr lang="zh-TW" altLang="en-US" b="1" dirty="0">
                          <a:latin typeface="微軟正黑體" panose="020B0604030504040204" pitchFamily="34" charset="-120"/>
                          <a:ea typeface="微軟正黑體" panose="020B0604030504040204" pitchFamily="34" charset="-120"/>
                        </a:rPr>
                        <a:t>個月</a:t>
                      </a:r>
                      <a:endParaRPr lang="en-US" altLang="zh-TW"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452</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115791361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11</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429</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063120687"/>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10</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407</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4251550549"/>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9</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384</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607181566"/>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8</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362</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17976878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7</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339</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74986865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6</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294</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064050701"/>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5</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249</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4052363447"/>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4</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203</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2859031528"/>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3</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158</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23548093"/>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2</a:t>
                      </a:r>
                      <a:r>
                        <a:rPr lang="zh-TW" altLang="en-US" b="1" dirty="0">
                          <a:latin typeface="微軟正黑體" panose="020B0604030504040204" pitchFamily="34" charset="-120"/>
                          <a:ea typeface="微軟正黑體" panose="020B0604030504040204" pitchFamily="34" charset="-120"/>
                        </a:rPr>
                        <a:t>個月</a:t>
                      </a:r>
                      <a:endParaRPr lang="en-US" altLang="zh-TW"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113</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817446182"/>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個月</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68</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096314595"/>
                  </a:ext>
                </a:extLst>
              </a:tr>
              <a:tr h="335547">
                <a:tc>
                  <a:txBody>
                    <a:bodyPr/>
                    <a:lstStyle/>
                    <a:p>
                      <a:pPr algn="ctr"/>
                      <a:r>
                        <a:rPr lang="en-US" altLang="zh-TW" b="1" dirty="0">
                          <a:latin typeface="微軟正黑體" panose="020B0604030504040204" pitchFamily="34" charset="-120"/>
                          <a:ea typeface="微軟正黑體" panose="020B0604030504040204" pitchFamily="34" charset="-120"/>
                        </a:rPr>
                        <a:t>1</a:t>
                      </a:r>
                      <a:r>
                        <a:rPr lang="zh-TW" altLang="en-US" b="1" dirty="0">
                          <a:latin typeface="微軟正黑體" panose="020B0604030504040204" pitchFamily="34" charset="-120"/>
                          <a:ea typeface="微軟正黑體" panose="020B0604030504040204" pitchFamily="34" charset="-120"/>
                        </a:rPr>
                        <a:t>日</a:t>
                      </a:r>
                    </a:p>
                  </a:txBody>
                  <a:tcPr>
                    <a:solidFill>
                      <a:schemeClr val="accent1">
                        <a:lumMod val="20000"/>
                        <a:lumOff val="80000"/>
                      </a:schemeClr>
                    </a:solidFill>
                  </a:tcPr>
                </a:tc>
                <a:tc>
                  <a:txBody>
                    <a:bodyPr/>
                    <a:lstStyle/>
                    <a:p>
                      <a:pPr algn="ctr"/>
                      <a:r>
                        <a:rPr lang="en-US" altLang="zh-TW" b="1" dirty="0">
                          <a:latin typeface="微軟正黑體" panose="020B0604030504040204" pitchFamily="34" charset="-120"/>
                          <a:ea typeface="微軟正黑體" panose="020B0604030504040204" pitchFamily="34" charset="-120"/>
                        </a:rPr>
                        <a:t>23</a:t>
                      </a:r>
                      <a:endParaRPr lang="zh-TW" altLang="en-US" b="1" dirty="0">
                        <a:latin typeface="微軟正黑體" panose="020B0604030504040204" pitchFamily="34" charset="-120"/>
                        <a:ea typeface="微軟正黑體" panose="020B0604030504040204" pitchFamily="34" charset="-120"/>
                      </a:endParaRPr>
                    </a:p>
                  </a:txBody>
                  <a:tcPr>
                    <a:solidFill>
                      <a:schemeClr val="accent1">
                        <a:lumMod val="20000"/>
                        <a:lumOff val="80000"/>
                      </a:schemeClr>
                    </a:solidFill>
                  </a:tcPr>
                </a:tc>
                <a:extLst>
                  <a:ext uri="{0D108BD9-81ED-4DB2-BD59-A6C34878D82A}">
                    <a16:rowId xmlns:a16="http://schemas.microsoft.com/office/drawing/2014/main" val="3352884924"/>
                  </a:ext>
                </a:extLst>
              </a:tr>
            </a:tbl>
          </a:graphicData>
        </a:graphic>
      </p:graphicFrame>
    </p:spTree>
    <p:extLst>
      <p:ext uri="{BB962C8B-B14F-4D97-AF65-F5344CB8AC3E}">
        <p14:creationId xmlns:p14="http://schemas.microsoft.com/office/powerpoint/2010/main" val="24967349"/>
      </p:ext>
    </p:extLst>
  </p:cSld>
  <p:clrMapOvr>
    <a:masterClrMapping/>
  </p:clrMapOvr>
</p:sld>
</file>

<file path=ppt/theme/theme1.xml><?xml version="1.0" encoding="utf-8"?>
<a:theme xmlns:a="http://schemas.openxmlformats.org/drawingml/2006/main" name="sk封面">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k首頁">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4767</TotalTime>
  <Pages>0</Pages>
  <Words>2237</Words>
  <Characters>0</Characters>
  <Application>Microsoft Office PowerPoint</Application>
  <DocSecurity>0</DocSecurity>
  <PresentationFormat>如螢幕大小 (4:3)</PresentationFormat>
  <Lines>0</Lines>
  <Paragraphs>275</Paragraphs>
  <Slides>57</Slides>
  <Notes>0</Notes>
  <HiddenSlides>0</HiddenSlides>
  <MMClips>0</MMClips>
  <ScaleCrop>false</ScaleCrop>
  <HeadingPairs>
    <vt:vector size="6" baseType="variant">
      <vt:variant>
        <vt:lpstr>使用字型</vt:lpstr>
      </vt:variant>
      <vt:variant>
        <vt:i4>5</vt:i4>
      </vt:variant>
      <vt:variant>
        <vt:lpstr>佈景主題</vt:lpstr>
      </vt:variant>
      <vt:variant>
        <vt:i4>2</vt:i4>
      </vt:variant>
      <vt:variant>
        <vt:lpstr>投影片標題</vt:lpstr>
      </vt:variant>
      <vt:variant>
        <vt:i4>57</vt:i4>
      </vt:variant>
    </vt:vector>
  </HeadingPairs>
  <TitlesOfParts>
    <vt:vector size="64" baseType="lpstr">
      <vt:lpstr>微軟正黑體</vt:lpstr>
      <vt:lpstr>標楷體</vt:lpstr>
      <vt:lpstr>Arial</vt:lpstr>
      <vt:lpstr>Calibri</vt:lpstr>
      <vt:lpstr>Wingdings</vt:lpstr>
      <vt:lpstr>sk封面</vt:lpstr>
      <vt:lpstr>sk首頁</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CharactersWithSpaces>0</CharactersWithSpaces>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黃浩庭</cp:lastModifiedBy>
  <cp:revision>331</cp:revision>
  <cp:lastPrinted>2026-05-21T04:25:01Z</cp:lastPrinted>
  <dcterms:created xsi:type="dcterms:W3CDTF">2014-12-24T08:18:06Z</dcterms:created>
  <dcterms:modified xsi:type="dcterms:W3CDTF">2026-05-27T08:01:28Z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SDescription">
    <vt:lpwstr/>
  </property>
  <property fmtid="{D5CDD505-2E9C-101B-9397-08002B2CF9AE}" pid="3" name="Owner">
    <vt:lpwstr/>
  </property>
  <property fmtid="{D5CDD505-2E9C-101B-9397-08002B2CF9AE}" pid="4" name="Status">
    <vt:lpwstr/>
  </property>
  <property fmtid="{D5CDD505-2E9C-101B-9397-08002B2CF9AE}" pid="5" name="KSOProductBuildVer">
    <vt:lpwstr>2052-10.1.0.5400</vt:lpwstr>
  </property>
</Properties>
</file>